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2" r:id="rId2"/>
  </p:sldMasterIdLst>
  <p:notesMasterIdLst>
    <p:notesMasterId r:id="rId36"/>
  </p:notesMasterIdLst>
  <p:sldIdLst>
    <p:sldId id="256" r:id="rId3"/>
    <p:sldId id="257" r:id="rId4"/>
    <p:sldId id="422" r:id="rId5"/>
    <p:sldId id="258" r:id="rId6"/>
    <p:sldId id="263" r:id="rId7"/>
    <p:sldId id="260" r:id="rId8"/>
    <p:sldId id="261" r:id="rId9"/>
    <p:sldId id="268" r:id="rId10"/>
    <p:sldId id="266" r:id="rId11"/>
    <p:sldId id="411" r:id="rId12"/>
    <p:sldId id="269" r:id="rId13"/>
    <p:sldId id="270" r:id="rId14"/>
    <p:sldId id="262" r:id="rId15"/>
    <p:sldId id="265" r:id="rId16"/>
    <p:sldId id="425" r:id="rId17"/>
    <p:sldId id="264" r:id="rId18"/>
    <p:sldId id="272" r:id="rId19"/>
    <p:sldId id="421" r:id="rId20"/>
    <p:sldId id="409" r:id="rId21"/>
    <p:sldId id="410" r:id="rId22"/>
    <p:sldId id="413" r:id="rId23"/>
    <p:sldId id="426" r:id="rId24"/>
    <p:sldId id="407" r:id="rId25"/>
    <p:sldId id="416" r:id="rId26"/>
    <p:sldId id="412" r:id="rId27"/>
    <p:sldId id="417" r:id="rId28"/>
    <p:sldId id="418" r:id="rId29"/>
    <p:sldId id="427" r:id="rId30"/>
    <p:sldId id="419" r:id="rId31"/>
    <p:sldId id="423" r:id="rId32"/>
    <p:sldId id="424" r:id="rId33"/>
    <p:sldId id="408" r:id="rId34"/>
    <p:sldId id="376" r:id="rId3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prstDash val="solid"/>
              <a:miter lim="400000"/>
            </a:ln>
          </a:top>
          <a:bottom>
            <a:ln w="12700"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3175" cap="flat">
              <a:solidFill>
                <a:srgbClr val="000000"/>
              </a:solidFill>
              <a:prstDash val="solid"/>
              <a:miter lim="400000"/>
            </a:ln>
          </a:left>
          <a:right>
            <a:ln w="12700" cap="flat">
              <a:solidFill>
                <a:srgbClr val="000000"/>
              </a:solidFill>
              <a:prstDash val="solid"/>
              <a:miter lim="400000"/>
            </a:ln>
          </a:right>
          <a:top>
            <a:ln w="3175" cap="flat">
              <a:solidFill>
                <a:srgbClr val="536773"/>
              </a:solidFill>
              <a:prstDash val="solid"/>
              <a:miter lim="400000"/>
            </a:ln>
          </a:top>
          <a:bottom>
            <a:ln w="3175" cap="flat">
              <a:solidFill>
                <a:srgbClr val="536773"/>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firstCol>
    <a:lastRow>
      <a:tcTxStyle b="off"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12700"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noFill/>
        </a:fill>
      </a:tcStyle>
    </a:lastRow>
    <a:firstRow>
      <a:tcTxStyle b="on" i="off">
        <a:fontRef idx="minor">
          <a:srgbClr val="000000"/>
        </a:fontRef>
        <a:srgbClr val="000000"/>
      </a:tcTxStyle>
      <a:tcStyle>
        <a:tcBdr>
          <a:left>
            <a:ln w="3175" cap="flat">
              <a:solidFill>
                <a:srgbClr val="536773"/>
              </a:solidFill>
              <a:prstDash val="solid"/>
              <a:miter lim="400000"/>
            </a:ln>
          </a:left>
          <a:right>
            <a:ln w="3175" cap="flat">
              <a:solidFill>
                <a:srgbClr val="536773"/>
              </a:solidFill>
              <a:prstDash val="solid"/>
              <a:miter lim="400000"/>
            </a:ln>
          </a:right>
          <a:top>
            <a:ln w="3175" cap="flat">
              <a:solidFill>
                <a:srgbClr val="000000"/>
              </a:solidFill>
              <a:prstDash val="solid"/>
              <a:miter lim="400000"/>
            </a:ln>
          </a:top>
          <a:bottom>
            <a:ln w="3175" cap="flat">
              <a:solidFill>
                <a:srgbClr val="000000"/>
              </a:solidFill>
              <a:prstDash val="solid"/>
              <a:miter lim="400000"/>
            </a:ln>
          </a:bottom>
          <a:insideH>
            <a:ln w="3175" cap="flat">
              <a:solidFill>
                <a:srgbClr val="536773"/>
              </a:solidFill>
              <a:prstDash val="solid"/>
              <a:miter lim="400000"/>
            </a:ln>
          </a:insideH>
          <a:insideV>
            <a:ln w="3175"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3175" cap="flat">
              <a:solidFill>
                <a:srgbClr val="838383"/>
              </a:solidFill>
              <a:prstDash val="solid"/>
              <a:miter lim="400000"/>
            </a:ln>
          </a:left>
          <a:right>
            <a:ln w="3175" cap="flat">
              <a:solidFill>
                <a:srgbClr val="838383"/>
              </a:solidFill>
              <a:prstDash val="solid"/>
              <a:miter lim="400000"/>
            </a:ln>
          </a:right>
          <a:top>
            <a:ln w="3175" cap="flat">
              <a:solidFill>
                <a:srgbClr val="838383"/>
              </a:solidFill>
              <a:prstDash val="solid"/>
              <a:miter lim="400000"/>
            </a:ln>
          </a:top>
          <a:bottom>
            <a:ln w="3175" cap="flat">
              <a:solidFill>
                <a:srgbClr val="838383"/>
              </a:solidFill>
              <a:prstDash val="solid"/>
              <a:miter lim="400000"/>
            </a:ln>
          </a:bottom>
          <a:insideH>
            <a:ln w="3175" cap="flat">
              <a:solidFill>
                <a:srgbClr val="838383"/>
              </a:solidFill>
              <a:prstDash val="solid"/>
              <a:miter lim="400000"/>
            </a:ln>
          </a:insideH>
          <a:insideV>
            <a:ln w="3175"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808080"/>
              </a:solidFill>
              <a:prstDash val="solid"/>
              <a:miter lim="400000"/>
            </a:ln>
          </a:right>
          <a:top>
            <a:ln w="3175" cap="flat">
              <a:solidFill>
                <a:srgbClr val="808080"/>
              </a:solidFill>
              <a:prstDash val="solid"/>
              <a:miter lim="400000"/>
            </a:ln>
          </a:top>
          <a:bottom>
            <a:ln w="3175" cap="flat">
              <a:solidFill>
                <a:srgbClr val="808080"/>
              </a:solidFill>
              <a:prstDash val="solid"/>
              <a:miter lim="400000"/>
            </a:ln>
          </a:bottom>
          <a:insideH>
            <a:ln w="3175" cap="flat">
              <a:solidFill>
                <a:srgbClr val="808080"/>
              </a:solidFill>
              <a:prstDash val="solid"/>
              <a:miter lim="400000"/>
            </a:ln>
          </a:insideH>
          <a:insideV>
            <a:ln w="3175"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chemeClr val="accent3"/>
              </a:solidFill>
              <a:prstDash val="solid"/>
              <a:miter lim="400000"/>
            </a:ln>
          </a:top>
          <a:bottom>
            <a:ln w="3175" cap="flat">
              <a:solidFill>
                <a:srgbClr val="4D4D4D"/>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3175" cap="flat">
              <a:solidFill>
                <a:srgbClr val="4D4D4D"/>
              </a:solidFill>
              <a:prstDash val="solid"/>
              <a:miter lim="400000"/>
            </a:ln>
          </a:left>
          <a:right>
            <a:ln w="3175" cap="flat">
              <a:solidFill>
                <a:srgbClr val="4D4D4D"/>
              </a:solidFill>
              <a:prstDash val="solid"/>
              <a:miter lim="400000"/>
            </a:ln>
          </a:right>
          <a:top>
            <a:ln w="3175" cap="flat">
              <a:solidFill>
                <a:srgbClr val="4D4D4D"/>
              </a:solidFill>
              <a:prstDash val="solid"/>
              <a:miter lim="400000"/>
            </a:ln>
          </a:top>
          <a:bottom>
            <a:ln w="3175" cap="flat">
              <a:solidFill>
                <a:srgbClr val="4D4D4D"/>
              </a:solidFill>
              <a:prstDash val="solid"/>
              <a:miter lim="400000"/>
            </a:ln>
          </a:bottom>
          <a:insideH>
            <a:ln w="3175" cap="flat">
              <a:solidFill>
                <a:srgbClr val="4D4D4D"/>
              </a:solidFill>
              <a:prstDash val="solid"/>
              <a:miter lim="400000"/>
            </a:ln>
          </a:insideH>
          <a:insideV>
            <a:ln w="3175"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12700" cap="flat">
              <a:solidFill>
                <a:srgbClr val="F8BA00"/>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3175" cap="flat">
              <a:solidFill>
                <a:srgbClr val="5B5A5A"/>
              </a:solidFill>
              <a:prstDash val="solid"/>
              <a:miter lim="400000"/>
            </a:ln>
          </a:left>
          <a:right>
            <a:ln w="3175" cap="flat">
              <a:solidFill>
                <a:srgbClr val="5B5A5A"/>
              </a:solidFill>
              <a:prstDash val="solid"/>
              <a:miter lim="400000"/>
            </a:ln>
          </a:right>
          <a:top>
            <a:ln w="3175" cap="flat">
              <a:solidFill>
                <a:srgbClr val="5B5A5A"/>
              </a:solidFill>
              <a:prstDash val="solid"/>
              <a:miter lim="400000"/>
            </a:ln>
          </a:top>
          <a:bottom>
            <a:ln w="3175" cap="flat">
              <a:solidFill>
                <a:srgbClr val="5B5A5A"/>
              </a:solidFill>
              <a:prstDash val="solid"/>
              <a:miter lim="400000"/>
            </a:ln>
          </a:bottom>
          <a:insideH>
            <a:ln w="3175" cap="flat">
              <a:solidFill>
                <a:srgbClr val="5B5A5A"/>
              </a:solidFill>
              <a:prstDash val="solid"/>
              <a:miter lim="400000"/>
            </a:ln>
          </a:insideH>
          <a:insideV>
            <a:ln w="3175"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3175" cap="flat">
              <a:solidFill>
                <a:srgbClr val="464646"/>
              </a:solidFill>
              <a:prstDash val="solid"/>
              <a:miter lim="400000"/>
            </a:ln>
          </a:left>
          <a:right>
            <a:ln w="3175" cap="flat">
              <a:solidFill>
                <a:srgbClr val="464646"/>
              </a:solidFill>
              <a:prstDash val="solid"/>
              <a:miter lim="400000"/>
            </a:ln>
          </a:right>
          <a:top>
            <a:ln w="3175" cap="flat">
              <a:solidFill>
                <a:srgbClr val="464646"/>
              </a:solidFill>
              <a:prstDash val="solid"/>
              <a:miter lim="400000"/>
            </a:ln>
          </a:top>
          <a:bottom>
            <a:ln w="3175" cap="flat">
              <a:solidFill>
                <a:srgbClr val="464646"/>
              </a:solidFill>
              <a:prstDash val="solid"/>
              <a:miter lim="400000"/>
            </a:ln>
          </a:bottom>
          <a:insideH>
            <a:ln w="3175" cap="flat">
              <a:solidFill>
                <a:srgbClr val="464646"/>
              </a:solidFill>
              <a:prstDash val="solid"/>
              <a:miter lim="400000"/>
            </a:ln>
          </a:insideH>
          <a:insideV>
            <a:ln w="3175"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3175" cap="flat">
              <a:solidFill>
                <a:srgbClr val="5E5E5E"/>
              </a:solidFill>
              <a:prstDash val="solid"/>
              <a:miter lim="400000"/>
            </a:ln>
          </a:left>
          <a:right>
            <a:ln w="3175" cap="flat">
              <a:solidFill>
                <a:srgbClr val="A6AAA9"/>
              </a:solidFill>
              <a:prstDash val="solid"/>
              <a:miter lim="400000"/>
            </a:ln>
          </a:right>
          <a:top>
            <a:ln w="3175" cap="flat">
              <a:solidFill>
                <a:srgbClr val="C3C3C3"/>
              </a:solidFill>
              <a:prstDash val="solid"/>
              <a:miter lim="400000"/>
            </a:ln>
          </a:top>
          <a:bottom>
            <a:ln w="3175" cap="flat">
              <a:solidFill>
                <a:srgbClr val="C3C3C3"/>
              </a:solidFill>
              <a:prstDash val="solid"/>
              <a:miter lim="400000"/>
            </a:ln>
          </a:bottom>
          <a:insideH>
            <a:ln w="3175" cap="flat">
              <a:solidFill>
                <a:srgbClr val="C3C3C3"/>
              </a:solidFill>
              <a:prstDash val="solid"/>
              <a:miter lim="400000"/>
            </a:ln>
          </a:insideH>
          <a:insideV>
            <a:ln w="3175"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3175" cap="flat">
              <a:solidFill>
                <a:srgbClr val="5E5E5E"/>
              </a:solidFill>
              <a:prstDash val="solid"/>
              <a:miter lim="400000"/>
            </a:ln>
          </a:left>
          <a:right>
            <a:ln w="3175" cap="flat">
              <a:solidFill>
                <a:srgbClr val="5E5E5E"/>
              </a:solidFill>
              <a:prstDash val="solid"/>
              <a:miter lim="400000"/>
            </a:ln>
          </a:right>
          <a:top>
            <a:ln w="12700" cap="flat">
              <a:solidFill>
                <a:srgbClr val="CB297B"/>
              </a:solidFill>
              <a:prstDash val="solid"/>
              <a:miter lim="400000"/>
            </a:ln>
          </a:top>
          <a:bottom>
            <a:ln w="3175" cap="flat">
              <a:solidFill>
                <a:srgbClr val="5E5E5E"/>
              </a:solidFill>
              <a:prstDash val="solid"/>
              <a:miter lim="400000"/>
            </a:ln>
          </a:bottom>
          <a:insideH>
            <a:ln w="3175" cap="flat">
              <a:solidFill>
                <a:srgbClr val="5E5E5E"/>
              </a:solidFill>
              <a:prstDash val="solid"/>
              <a:miter lim="400000"/>
            </a:ln>
          </a:insideH>
          <a:insideV>
            <a:ln w="3175"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3175" cap="flat">
              <a:solidFill>
                <a:srgbClr val="A6AAA9"/>
              </a:solidFill>
              <a:prstDash val="solid"/>
              <a:miter lim="400000"/>
            </a:ln>
          </a:left>
          <a:right>
            <a:ln w="3175" cap="flat">
              <a:solidFill>
                <a:srgbClr val="A6AAA9"/>
              </a:solidFill>
              <a:prstDash val="solid"/>
              <a:miter lim="400000"/>
            </a:ln>
          </a:right>
          <a:top>
            <a:ln w="3175" cap="flat">
              <a:solidFill>
                <a:srgbClr val="5E5E5E"/>
              </a:solidFill>
              <a:prstDash val="solid"/>
              <a:miter lim="400000"/>
            </a:ln>
          </a:top>
          <a:bottom>
            <a:ln w="3175" cap="flat">
              <a:solidFill>
                <a:srgbClr val="A6AAA9"/>
              </a:solidFill>
              <a:prstDash val="solid"/>
              <a:miter lim="400000"/>
            </a:ln>
          </a:bottom>
          <a:insideH>
            <a:ln w="3175" cap="flat">
              <a:solidFill>
                <a:srgbClr val="A6AAA9"/>
              </a:solidFill>
              <a:prstDash val="solid"/>
              <a:miter lim="400000"/>
            </a:ln>
          </a:insideH>
          <a:insideV>
            <a:ln w="3175"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3175" cap="flat">
              <a:solidFill>
                <a:srgbClr val="6C6C6C"/>
              </a:solidFill>
              <a:prstDash val="solid"/>
              <a:miter lim="400000"/>
            </a:ln>
          </a:left>
          <a:right>
            <a:ln w="12700" cap="flat">
              <a:solidFill>
                <a:srgbClr val="000000"/>
              </a:solidFill>
              <a:prstDash val="solid"/>
              <a:miter lim="400000"/>
            </a:ln>
          </a:right>
          <a:top>
            <a:ln w="3175" cap="flat">
              <a:solidFill>
                <a:srgbClr val="000000"/>
              </a:solidFill>
              <a:custDash>
                <a:ds d="200000" sp="200000"/>
              </a:custDash>
              <a:miter lim="400000"/>
            </a:ln>
          </a:top>
          <a:bottom>
            <a:ln w="3175" cap="flat">
              <a:solidFill>
                <a:srgbClr val="000000"/>
              </a:solidFill>
              <a:custDash>
                <a:ds d="200000" sp="200000"/>
              </a:custDash>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firstCol>
    <a:la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12700" cap="flat">
              <a:solidFill>
                <a:srgbClr val="000000"/>
              </a:solidFill>
              <a:prstDash val="solid"/>
              <a:miter lim="400000"/>
            </a:ln>
          </a:top>
          <a:bottom>
            <a:ln w="3175" cap="flat">
              <a:solidFill>
                <a:srgbClr val="6C6C6C"/>
              </a:solidFill>
              <a:prstDash val="solid"/>
              <a:miter lim="400000"/>
            </a:ln>
          </a:bottom>
          <a:insideH>
            <a:ln w="3175" cap="flat">
              <a:solidFill>
                <a:srgbClr val="000000"/>
              </a:solidFill>
              <a:custDash>
                <a:ds d="200000" sp="200000"/>
              </a:custDash>
              <a:miter lim="400000"/>
            </a:ln>
          </a:insideH>
          <a:insideV>
            <a:ln w="3175" cap="flat">
              <a:solidFill>
                <a:srgbClr val="000000"/>
              </a:solidFill>
              <a:prstDash val="solid"/>
              <a:miter lim="400000"/>
            </a:ln>
          </a:insideV>
        </a:tcBdr>
        <a:fill>
          <a:noFill/>
        </a:fill>
      </a:tcStyle>
    </a:lastRow>
    <a:firstRow>
      <a:tcTxStyle b="on" i="off">
        <a:fontRef idx="minor">
          <a:srgbClr val="000000"/>
        </a:fontRef>
        <a:srgbClr val="000000"/>
      </a:tcTxStyle>
      <a:tcStyle>
        <a:tcBdr>
          <a:left>
            <a:ln w="3175" cap="flat">
              <a:solidFill>
                <a:srgbClr val="000000"/>
              </a:solidFill>
              <a:prstDash val="solid"/>
              <a:miter lim="400000"/>
            </a:ln>
          </a:left>
          <a:right>
            <a:ln w="3175" cap="flat">
              <a:solidFill>
                <a:srgbClr val="000000"/>
              </a:solidFill>
              <a:prstDash val="solid"/>
              <a:miter lim="400000"/>
            </a:ln>
          </a:right>
          <a:top>
            <a:ln w="3175" cap="flat">
              <a:solidFill>
                <a:srgbClr val="6C6C6C"/>
              </a:solidFill>
              <a:prstDash val="solid"/>
              <a:miter lim="400000"/>
            </a:ln>
          </a:top>
          <a:bottom>
            <a:ln w="3175" cap="flat">
              <a:solidFill>
                <a:srgbClr val="000000"/>
              </a:solidFill>
              <a:prstDash val="solid"/>
              <a:miter lim="400000"/>
            </a:ln>
          </a:bottom>
          <a:insideH>
            <a:ln w="3175" cap="flat">
              <a:solidFill>
                <a:srgbClr val="000000"/>
              </a:solidFill>
              <a:prstDash val="solid"/>
              <a:miter lim="400000"/>
            </a:ln>
          </a:insideH>
          <a:insideV>
            <a:ln w="3175"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86887" autoAdjust="0"/>
  </p:normalViewPr>
  <p:slideViewPr>
    <p:cSldViewPr snapToGrid="0">
      <p:cViewPr varScale="1">
        <p:scale>
          <a:sx n="42" d="100"/>
          <a:sy n="42" d="100"/>
        </p:scale>
        <p:origin x="1496" y="32"/>
      </p:cViewPr>
      <p:guideLst/>
    </p:cSldViewPr>
  </p:slideViewPr>
  <p:notesTextViewPr>
    <p:cViewPr>
      <p:scale>
        <a:sx n="75" d="100"/>
        <a:sy n="75" d="100"/>
      </p:scale>
      <p:origin x="0" y="-68"/>
    </p:cViewPr>
  </p:notesTextViewPr>
  <p:sorterViewPr>
    <p:cViewPr>
      <p:scale>
        <a:sx n="100" d="100"/>
        <a:sy n="100" d="100"/>
      </p:scale>
      <p:origin x="0" y="-1143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09:47.67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4.19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5.32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20,'8'-8,"4"-4</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37.444"/>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45.58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15,'0'-7,"0"-1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04-05T00:10:51.88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media/image1.jpeg>
</file>

<file path=ppt/media/image10.jpeg>
</file>

<file path=ppt/media/image11.png>
</file>

<file path=ppt/media/image12.png>
</file>

<file path=ppt/media/image13.png>
</file>

<file path=ppt/media/image14.svg>
</file>

<file path=ppt/media/image15.jpe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60.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1" name="Shape 131"/>
          <p:cNvSpPr>
            <a:spLocks noGrp="1" noRot="1" noChangeAspect="1"/>
          </p:cNvSpPr>
          <p:nvPr>
            <p:ph type="sldImg"/>
          </p:nvPr>
        </p:nvSpPr>
        <p:spPr>
          <a:xfrm>
            <a:off x="1143000" y="685800"/>
            <a:ext cx="4572000" cy="3429000"/>
          </a:xfrm>
          <a:prstGeom prst="rect">
            <a:avLst/>
          </a:prstGeom>
        </p:spPr>
        <p:txBody>
          <a:bodyPr/>
          <a:lstStyle/>
          <a:p>
            <a:endParaRPr/>
          </a:p>
        </p:txBody>
      </p:sp>
      <p:sp>
        <p:nvSpPr>
          <p:cNvPr id="132" name="Shape 13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railsapps.github.io/rails-release-history.html" TargetMode="External"/><Relationship Id="rId7" Type="http://schemas.openxmlformats.org/officeDocument/2006/relationships/hyperlink" Target="http://www.php.net/manual/en/security.magicquotes.php" TargetMode="External"/><Relationship Id="rId2" Type="http://schemas.openxmlformats.org/officeDocument/2006/relationships/slide" Target="../slides/slide27.xml"/><Relationship Id="rId1" Type="http://schemas.openxmlformats.org/officeDocument/2006/relationships/notesMaster" Target="../notesMasters/notesMaster1.xml"/><Relationship Id="rId6" Type="http://schemas.openxmlformats.org/officeDocument/2006/relationships/hyperlink" Target="http://phpsadness.com/sad/30" TargetMode="External"/><Relationship Id="rId5" Type="http://schemas.openxmlformats.org/officeDocument/2006/relationships/hyperlink" Target="http://webonastick.com/php.html" TargetMode="External"/><Relationship Id="rId4" Type="http://schemas.openxmlformats.org/officeDocument/2006/relationships/hyperlink" Target="http://www.djangobook.com/en/2.0/chapter01.html#django-s-histor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hape 145"/>
          <p:cNvSpPr>
            <a:spLocks noGrp="1" noRot="1" noChangeAspect="1"/>
          </p:cNvSpPr>
          <p:nvPr>
            <p:ph type="sldImg"/>
          </p:nvPr>
        </p:nvSpPr>
        <p:spPr>
          <a:prstGeom prst="rect">
            <a:avLst/>
          </a:prstGeom>
        </p:spPr>
        <p:txBody>
          <a:bodyPr/>
          <a:lstStyle/>
          <a:p>
            <a:endParaRPr/>
          </a:p>
        </p:txBody>
      </p:sp>
      <p:sp>
        <p:nvSpPr>
          <p:cNvPr id="146" name="Shape 146"/>
          <p:cNvSpPr>
            <a:spLocks noGrp="1"/>
          </p:cNvSpPr>
          <p:nvPr>
            <p:ph type="body" sz="quarter" idx="1"/>
          </p:nvPr>
        </p:nvSpPr>
        <p:spPr>
          <a:prstGeom prst="rect">
            <a:avLst/>
          </a:prstGeom>
        </p:spPr>
        <p:txBody>
          <a:bodyPr/>
          <a:lstStyle/>
          <a:p>
            <a:r>
              <a:rPr dirty="0"/>
              <a:t>The process of changing the source code of a software system such that:</a:t>
            </a:r>
          </a:p>
          <a:p>
            <a:r>
              <a:rPr dirty="0"/>
              <a:t>The external (observable) behavior of the system does not change - e.g., functional requirements are maintained</a:t>
            </a:r>
          </a:p>
          <a:p>
            <a:r>
              <a:rPr dirty="0"/>
              <a:t>But the internal structure of the system is improved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We’ve talked about what </a:t>
            </a:r>
            <a:r>
              <a:rPr lang="en-US" dirty="0" err="1"/>
              <a:t>refactorings</a:t>
            </a:r>
            <a:r>
              <a:rPr lang="en-US" dirty="0"/>
              <a:t> are.  But why would you want to refactor?</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a:spLocks noGrp="1" noRot="1" noChangeAspect="1"/>
          </p:cNvSpPr>
          <p:nvPr>
            <p:ph type="sldImg"/>
          </p:nvPr>
        </p:nvSpPr>
        <p:spPr>
          <a:prstGeom prst="rect">
            <a:avLst/>
          </a:prstGeom>
        </p:spPr>
        <p:txBody>
          <a:bodyPr/>
          <a:lstStyle/>
          <a:p>
            <a:endParaRPr/>
          </a:p>
        </p:txBody>
      </p:sp>
      <p:sp>
        <p:nvSpPr>
          <p:cNvPr id="191" name="Shape 191"/>
          <p:cNvSpPr>
            <a:spLocks noGrp="1"/>
          </p:cNvSpPr>
          <p:nvPr>
            <p:ph type="body" sz="quarter" idx="1"/>
          </p:nvPr>
        </p:nvSpPr>
        <p:spPr>
          <a:prstGeom prst="rect">
            <a:avLst/>
          </a:prstGeom>
        </p:spPr>
        <p:txBody>
          <a:bodyPr/>
          <a:lstStyle/>
          <a:p>
            <a:r>
              <a:rPr dirty="0"/>
              <a:t>When you add new functionality</a:t>
            </a:r>
          </a:p>
          <a:p>
            <a:r>
              <a:rPr dirty="0"/>
              <a:t>	Do it before you add the new function, to make it easier to add the function</a:t>
            </a:r>
          </a:p>
          <a:p>
            <a:r>
              <a:rPr dirty="0"/>
              <a:t>	Or do it after you add the function, to clean up the code including that function</a:t>
            </a:r>
          </a:p>
          <a:p>
            <a:r>
              <a:rPr dirty="0"/>
              <a:t>When you need to fix a bug</a:t>
            </a:r>
          </a:p>
          <a:p>
            <a:r>
              <a:rPr dirty="0"/>
              <a:t>As you do a code review</a:t>
            </a:r>
          </a:p>
          <a:p>
            <a:r>
              <a:rPr dirty="0"/>
              <a:t>Whenever…</a:t>
            </a:r>
          </a:p>
          <a:p>
            <a:endParaRPr dirty="0"/>
          </a:p>
          <a:p>
            <a:r>
              <a:rPr dirty="0"/>
              <a:t>The idea behind refactoring is to acknowledge that it will be difficult to get a design right the first time</a:t>
            </a:r>
          </a:p>
          <a:p>
            <a:r>
              <a:rPr dirty="0"/>
              <a:t>And as a program’s requirements change, the design may need to change</a:t>
            </a:r>
          </a:p>
          <a:p>
            <a:r>
              <a:rPr dirty="0"/>
              <a:t>It is notoriously difficult (impossible?) to design for all possible changes a priori</a:t>
            </a:r>
          </a:p>
          <a:p>
            <a:r>
              <a:rPr dirty="0"/>
              <a:t>And as agile programming proponents say, “You aren’t </a:t>
            </a:r>
            <a:r>
              <a:rPr dirty="0" err="1"/>
              <a:t>gonna</a:t>
            </a:r>
            <a:r>
              <a:rPr dirty="0"/>
              <a:t> need it” – but what if later you do?</a:t>
            </a:r>
          </a:p>
          <a:p>
            <a:r>
              <a:rPr dirty="0"/>
              <a:t>Refactoring provides techniques for evolving the design in small incremental steps</a:t>
            </a:r>
          </a:p>
          <a:p>
            <a:r>
              <a:rPr dirty="0"/>
              <a:t>Technical debt: The project’s requirements are constantly changing and at some point it may become obvious that parts of the code are obsolete, have become cumbersome, and must be redesigned to meet new requirements. On the other hand, the project’s programmers are writing new code every day that works with the obsolete parts. Therefore, the longer refactoring is delayed, the more dependent code will have to be reworked in the future.</a:t>
            </a:r>
          </a:p>
          <a:p>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a:spLocks noGrp="1" noRot="1" noChangeAspect="1"/>
          </p:cNvSpPr>
          <p:nvPr>
            <p:ph type="sldImg"/>
          </p:nvPr>
        </p:nvSpPr>
        <p:spPr>
          <a:prstGeom prst="rect">
            <a:avLst/>
          </a:prstGeom>
        </p:spPr>
        <p:txBody>
          <a:bodyPr/>
          <a:lstStyle/>
          <a:p>
            <a:endParaRPr/>
          </a:p>
        </p:txBody>
      </p:sp>
      <p:sp>
        <p:nvSpPr>
          <p:cNvPr id="172" name="Shape 172"/>
          <p:cNvSpPr>
            <a:spLocks noGrp="1"/>
          </p:cNvSpPr>
          <p:nvPr>
            <p:ph type="body" sz="quarter" idx="1"/>
          </p:nvPr>
        </p:nvSpPr>
        <p:spPr>
          <a:prstGeom prst="rect">
            <a:avLst/>
          </a:prstGeom>
        </p:spPr>
        <p:txBody>
          <a:bodyPr/>
          <a:lstStyle/>
          <a:p>
            <a:r>
              <a:rPr lang="en-US" dirty="0"/>
              <a:t>Red-Green is the most popular and widely used code refactoring technique in the Agile software development process. This technique follows the “test-first” approach to design and implementation, this lays the foundation for all forms of refactoring.</a:t>
            </a:r>
            <a:endParaRPr dirty="0"/>
          </a:p>
        </p:txBody>
      </p:sp>
    </p:spTree>
    <p:extLst>
      <p:ext uri="{BB962C8B-B14F-4D97-AF65-F5344CB8AC3E}">
        <p14:creationId xmlns:p14="http://schemas.microsoft.com/office/powerpoint/2010/main" val="3174057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pPr marL="228600" indent="-228600" defTabSz="584200">
              <a:lnSpc>
                <a:spcPct val="100000"/>
              </a:lnSpc>
              <a:buSzPct val="100000"/>
              <a:buChar char="•"/>
              <a:defRPr sz="1600">
                <a:latin typeface="Lucida Grande"/>
                <a:ea typeface="Lucida Grande"/>
                <a:cs typeface="Lucida Grande"/>
                <a:sym typeface="Lucida Grande"/>
              </a:defRPr>
            </a:pPr>
            <a:r>
              <a:rPr lang="en-US" dirty="0"/>
              <a:t>Refactoring is a s</a:t>
            </a:r>
            <a:r>
              <a:rPr dirty="0"/>
              <a:t>eries of small behavior-preserving transformations</a:t>
            </a:r>
          </a:p>
          <a:p>
            <a:pPr marL="228600" indent="-228600" defTabSz="584200">
              <a:lnSpc>
                <a:spcPct val="100000"/>
              </a:lnSpc>
              <a:buSzPct val="100000"/>
              <a:buChar char="•"/>
              <a:defRPr sz="1600">
                <a:latin typeface="Lucida Grande"/>
                <a:ea typeface="Lucida Grande"/>
                <a:cs typeface="Lucida Grande"/>
                <a:sym typeface="Lucida Grande"/>
              </a:defRPr>
            </a:pPr>
            <a:r>
              <a:rPr dirty="0"/>
              <a:t>Each transformation does little, but a sequence of transformations can produce a significant restructuring</a:t>
            </a:r>
          </a:p>
          <a:p>
            <a:pPr marL="228600" indent="-228600" defTabSz="584200">
              <a:lnSpc>
                <a:spcPct val="100000"/>
              </a:lnSpc>
              <a:buSzPct val="100000"/>
              <a:buChar char="•"/>
              <a:defRPr sz="1600">
                <a:latin typeface="Lucida Grande"/>
                <a:ea typeface="Lucida Grande"/>
                <a:cs typeface="Lucida Grande"/>
                <a:sym typeface="Lucida Grande"/>
              </a:defRPr>
            </a:pPr>
            <a:r>
              <a:rPr dirty="0"/>
              <a:t>Since each refactoring is small, it's less likely to go wrong</a:t>
            </a:r>
          </a:p>
          <a:p>
            <a:pPr marL="228600" indent="-228600" defTabSz="584200">
              <a:lnSpc>
                <a:spcPct val="100000"/>
              </a:lnSpc>
              <a:buSzPct val="100000"/>
              <a:buChar char="•"/>
              <a:defRPr sz="1600">
                <a:latin typeface="Lucida Grande"/>
                <a:ea typeface="Lucida Grande"/>
                <a:cs typeface="Lucida Grande"/>
                <a:sym typeface="Lucida Grande"/>
              </a:defRPr>
            </a:pPr>
            <a:r>
              <a:rPr dirty="0"/>
              <a:t>The system is also kept fully working after each small refactoring (via regression testing), reducing the chances that a system can get seriously broken during the restructuring</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r>
              <a:rPr dirty="0"/>
              <a:t>If programmers spend time “cleaning up the code”, then that’s less time spent implementing required functionality - and the schedule is slipping as it is!</a:t>
            </a:r>
            <a:endParaRPr lang="en-US" dirty="0"/>
          </a:p>
          <a:p>
            <a:endParaRPr dirty="0"/>
          </a:p>
          <a:p>
            <a:r>
              <a:rPr dirty="0"/>
              <a:t>Refactoring can break code that previously worked</a:t>
            </a:r>
          </a:p>
          <a:p>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Shape 234"/>
          <p:cNvSpPr>
            <a:spLocks noGrp="1" noRot="1" noChangeAspect="1"/>
          </p:cNvSpPr>
          <p:nvPr>
            <p:ph type="sldImg"/>
          </p:nvPr>
        </p:nvSpPr>
        <p:spPr>
          <a:prstGeom prst="rect">
            <a:avLst/>
          </a:prstGeom>
        </p:spPr>
        <p:txBody>
          <a:bodyPr/>
          <a:lstStyle/>
          <a:p>
            <a:endParaRPr/>
          </a:p>
        </p:txBody>
      </p:sp>
      <p:sp>
        <p:nvSpPr>
          <p:cNvPr id="235" name="Shape 235"/>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695972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 plays a big role in technical debt. When it’s introduced, you might get more benefit than the cost that you incur. But, over time, the liability (risk) of that bad technical choice begins to cost you more and more. Eventually, you cross a tipping point, where it is costing you more to maintain this debt than the benefit received. At some point, hopefully, you would decide to pay off the debt.</a:t>
            </a:r>
          </a:p>
        </p:txBody>
      </p:sp>
    </p:spTree>
    <p:extLst>
      <p:ext uri="{BB962C8B-B14F-4D97-AF65-F5344CB8AC3E}">
        <p14:creationId xmlns:p14="http://schemas.microsoft.com/office/powerpoint/2010/main" val="31173850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steps:</a:t>
            </a:r>
          </a:p>
          <a:p>
            <a:pPr marL="457200" indent="-457200">
              <a:buAutoNum type="arabicPeriod"/>
            </a:pPr>
            <a:r>
              <a:rPr lang="en-US" dirty="0"/>
              <a:t>Plan the ideal. </a:t>
            </a:r>
          </a:p>
          <a:p>
            <a:pPr marL="457200" indent="-457200">
              <a:buAutoNum type="arabicPeriod"/>
            </a:pPr>
            <a:r>
              <a:rPr lang="en-US" dirty="0"/>
              <a:t>Track your Actual. </a:t>
            </a:r>
          </a:p>
          <a:p>
            <a:pPr marL="457200" indent="-457200">
              <a:buAutoNum type="arabicPeriod"/>
            </a:pPr>
            <a:r>
              <a:rPr lang="en-US" dirty="0"/>
              <a:t>Track what you spend on waste. </a:t>
            </a:r>
          </a:p>
          <a:p>
            <a:pPr marL="457200" indent="-457200">
              <a:buAutoNum type="arabicPeriod"/>
            </a:pPr>
            <a:r>
              <a:rPr lang="en-US" dirty="0"/>
              <a:t>Put it all together</a:t>
            </a:r>
          </a:p>
        </p:txBody>
      </p:sp>
    </p:spTree>
    <p:extLst>
      <p:ext uri="{BB962C8B-B14F-4D97-AF65-F5344CB8AC3E}">
        <p14:creationId xmlns:p14="http://schemas.microsoft.com/office/powerpoint/2010/main" val="8253307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48399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Your choices of technology, frameworks, integration, and deployment pipeline will all encapsulate architectural decisions and enable or hinder quality attribute requirements.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Best fix: explicitly allocate time to build and refine the architecture- have an explicit, iterative approach. Allocate that time based on quality attribute requirements.  Consider the ways in which the architecture can be adapted to foreseeable changes.</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It’s really a requirements problem: what are short-term and long-term goals of the business, and hence, key quality requirements. Are you starting a company that you are hoping will be quickly bought out, and you can cash out? Or does it need to scale up in some way?</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(Remember: software engineering is the integral of programming over people and *time*).</a:t>
            </a:r>
          </a:p>
          <a:p>
            <a:endParaRPr lang="en-US" dirty="0"/>
          </a:p>
        </p:txBody>
      </p:sp>
    </p:spTree>
    <p:extLst>
      <p:ext uri="{BB962C8B-B14F-4D97-AF65-F5344CB8AC3E}">
        <p14:creationId xmlns:p14="http://schemas.microsoft.com/office/powerpoint/2010/main" val="37213970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Refactoring is a fancy name for a (usually-simple) program transformation.   A refactoring rearranges code, but does not (or should not) change its behavior.  </a:t>
            </a:r>
          </a:p>
          <a:p>
            <a:r>
              <a:rPr lang="en-US" dirty="0"/>
              <a:t>Here is a simple example: removing a hardcoded string as introducing it as parameter. This is an optional parameter in first version of refactoring. In the next version, we could make that a required parameter</a:t>
            </a:r>
          </a:p>
          <a:p>
            <a:endParaRPr lang="en-US" dirty="0"/>
          </a:p>
          <a:p>
            <a:r>
              <a:rPr lang="en-US" dirty="0"/>
              <a:t>More examples at</a:t>
            </a:r>
          </a:p>
          <a:p>
            <a:r>
              <a:rPr lang="en-US"/>
              <a:t>https://www.jetbrains.com/help/webstorm/specific-typescript-refactorings.html#typescript_extract_parameter </a:t>
            </a:r>
            <a:endParaRPr lang="en-US" dirty="0"/>
          </a:p>
        </p:txBody>
      </p:sp>
    </p:spTree>
    <p:extLst>
      <p:ext uri="{BB962C8B-B14F-4D97-AF65-F5344CB8AC3E}">
        <p14:creationId xmlns:p14="http://schemas.microsoft.com/office/powerpoint/2010/main" val="392555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Y2K bug is good example for architectural tech-debt. Storage and RAM SOOOO expensive, can’t we just put off fixing this problem for if it becomes needed?</a:t>
            </a:r>
          </a:p>
          <a:p>
            <a:endParaRPr lang="en-US" dirty="0"/>
          </a:p>
          <a:p>
            <a:r>
              <a:rPr lang="en-US" dirty="0"/>
              <a:t>The key idea is to NOT forget about this problem, but to consider planning around it</a:t>
            </a:r>
          </a:p>
          <a:p>
            <a:endParaRPr lang="en-US" dirty="0"/>
          </a:p>
          <a:p>
            <a:r>
              <a:rPr lang="en-US" dirty="0"/>
              <a:t>Discuss: if you had foreseen this problem, how could you have planned around it?</a:t>
            </a:r>
          </a:p>
        </p:txBody>
      </p:sp>
    </p:spTree>
    <p:extLst>
      <p:ext uri="{BB962C8B-B14F-4D97-AF65-F5344CB8AC3E}">
        <p14:creationId xmlns:p14="http://schemas.microsoft.com/office/powerpoint/2010/main" val="403947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199" dirty="0">
                <a:effectLst/>
                <a:latin typeface="+mn-lt"/>
                <a:ea typeface="+mn-ea"/>
                <a:cs typeface="+mn-cs"/>
                <a:sym typeface="Helvetica Neue"/>
              </a:rPr>
              <a:t>Choice of language can cause technical debt, particularly if that language is rapidly evolving.</a:t>
            </a:r>
          </a:p>
          <a:p>
            <a:r>
              <a:rPr lang="en-US" sz="2199" dirty="0">
                <a:effectLst/>
                <a:latin typeface="+mn-lt"/>
                <a:ea typeface="+mn-ea"/>
                <a:cs typeface="+mn-cs"/>
                <a:sym typeface="Helvetica Neue"/>
              </a:rPr>
              <a:t>JS has had a storied past.</a:t>
            </a:r>
          </a:p>
          <a:p>
            <a:r>
              <a:rPr lang="en-US" sz="2199" dirty="0">
                <a:effectLst/>
                <a:latin typeface="+mn-lt"/>
                <a:ea typeface="+mn-ea"/>
                <a:cs typeface="+mn-cs"/>
                <a:sym typeface="Helvetica Neue"/>
              </a:rPr>
              <a:t>ECMA: European Computer Manufacturers Association; technically we are taking about “ECMAScript” not “</a:t>
            </a:r>
            <a:r>
              <a:rPr lang="en-US" sz="2199" dirty="0" err="1">
                <a:effectLst/>
                <a:latin typeface="+mn-lt"/>
                <a:ea typeface="+mn-ea"/>
                <a:cs typeface="+mn-cs"/>
                <a:sym typeface="Helvetica Neue"/>
              </a:rPr>
              <a:t>javascript</a:t>
            </a:r>
            <a:r>
              <a:rPr lang="en-US" sz="2199" dirty="0">
                <a:effectLst/>
                <a:latin typeface="+mn-lt"/>
                <a:ea typeface="+mn-ea"/>
                <a:cs typeface="+mn-cs"/>
                <a:sym typeface="Helvetica Neue"/>
              </a:rPr>
              <a:t>” but that’s another lecture.</a:t>
            </a:r>
            <a:br>
              <a:rPr lang="en-US" sz="2199" dirty="0">
                <a:effectLst/>
                <a:latin typeface="+mn-lt"/>
                <a:ea typeface="+mn-ea"/>
                <a:cs typeface="+mn-cs"/>
                <a:sym typeface="Helvetica Neue"/>
              </a:rPr>
            </a:br>
            <a:endParaRPr lang="en-US" sz="2199" dirty="0">
              <a:effectLst/>
              <a:latin typeface="+mn-lt"/>
              <a:ea typeface="+mn-ea"/>
              <a:cs typeface="+mn-cs"/>
              <a:sym typeface="Helvetica Neue"/>
            </a:endParaRPr>
          </a:p>
          <a:p>
            <a:r>
              <a:rPr lang="en-US" sz="2199" dirty="0">
                <a:effectLst/>
                <a:latin typeface="+mn-lt"/>
                <a:ea typeface="+mn-ea"/>
                <a:cs typeface="+mn-cs"/>
                <a:sym typeface="Helvetica Neue"/>
              </a:rPr>
              <a:t>ES5: Minimal update with very little new features</a:t>
            </a:r>
          </a:p>
          <a:p>
            <a:r>
              <a:rPr lang="en-US" sz="2199" dirty="0">
                <a:effectLst/>
                <a:latin typeface="+mn-lt"/>
                <a:ea typeface="+mn-ea"/>
                <a:cs typeface="+mn-cs"/>
                <a:sym typeface="Helvetica Neue"/>
              </a:rPr>
              <a:t>ES6: Added “classes”. Before that, there was no notion of a class in JS. Whoops. ES6 also added promises</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(click build) Also technical debt on this slide: since 2015 we have seen 3 new releases of JavaScript, bringing “async await” and many other language features</a:t>
            </a:r>
          </a:p>
          <a:p>
            <a:br>
              <a:rPr lang="en-US" sz="2199" dirty="0">
                <a:effectLst/>
                <a:latin typeface="+mn-lt"/>
                <a:ea typeface="+mn-ea"/>
                <a:cs typeface="+mn-cs"/>
                <a:sym typeface="Helvetica Neue"/>
              </a:rPr>
            </a:br>
            <a:r>
              <a:rPr lang="en-US" sz="2199" dirty="0">
                <a:effectLst/>
                <a:latin typeface="+mn-lt"/>
                <a:ea typeface="+mn-ea"/>
                <a:cs typeface="+mn-cs"/>
                <a:sym typeface="Helvetica Neue"/>
              </a:rPr>
              <a:t>This also does not represent transitions to TypeScript.</a:t>
            </a:r>
          </a:p>
          <a:p>
            <a:endParaRPr lang="en-US" sz="2199" dirty="0">
              <a:effectLst/>
              <a:latin typeface="+mn-lt"/>
              <a:ea typeface="+mn-ea"/>
              <a:cs typeface="+mn-cs"/>
              <a:sym typeface="Helvetica Neue"/>
            </a:endParaRPr>
          </a:p>
          <a:p>
            <a:r>
              <a:rPr lang="en-US" sz="2199" dirty="0">
                <a:effectLst/>
                <a:latin typeface="+mn-lt"/>
                <a:ea typeface="+mn-ea"/>
                <a:cs typeface="+mn-cs"/>
                <a:sym typeface="Helvetica Neue"/>
              </a:rPr>
              <a:t>Choosing JS incurs tech debt, because it is basically a given that in a few years the language will have changes, that you will need to learn about, and perhaps adopt to support</a:t>
            </a:r>
          </a:p>
        </p:txBody>
      </p:sp>
    </p:spTree>
    <p:extLst>
      <p:ext uri="{BB962C8B-B14F-4D97-AF65-F5344CB8AC3E}">
        <p14:creationId xmlns:p14="http://schemas.microsoft.com/office/powerpoint/2010/main" val="24594604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Facebook was originally written in PHP. They didn’t want to change. So they wrote a new language that closed various gaps in PHP’s design</a:t>
            </a:r>
          </a:p>
          <a:p>
            <a:pPr marL="0" marR="0" lvl="0" indent="0" defTabSz="457145" eaLnBrk="1" fontAlgn="auto" latinLnBrk="0" hangingPunct="1">
              <a:lnSpc>
                <a:spcPct val="117999"/>
              </a:lnSpc>
              <a:spcBef>
                <a:spcPts val="0"/>
              </a:spcBef>
              <a:spcAft>
                <a:spcPts val="0"/>
              </a:spcAft>
              <a:buClrTx/>
              <a:buSzTx/>
              <a:buFontTx/>
              <a:buNone/>
              <a:tabLst/>
              <a:defRPr/>
            </a:pPr>
            <a:endParaRPr lang="en-US" sz="2199" dirty="0">
              <a:effectLst/>
              <a:latin typeface="+mn-lt"/>
              <a:ea typeface="+mn-ea"/>
              <a:cs typeface="+mn-cs"/>
              <a:sym typeface="Helvetica Neue"/>
            </a:endParaRPr>
          </a:p>
          <a:p>
            <a:pPr marL="0" marR="0" lvl="0" indent="0" defTabSz="457145" eaLnBrk="1" fontAlgn="auto" latinLnBrk="0" hangingPunct="1">
              <a:lnSpc>
                <a:spcPct val="117999"/>
              </a:lnSpc>
              <a:spcBef>
                <a:spcPts val="0"/>
              </a:spcBef>
              <a:spcAft>
                <a:spcPts val="0"/>
              </a:spcAft>
              <a:buClrTx/>
              <a:buSzTx/>
              <a:buFontTx/>
              <a:buNone/>
              <a:tabLst/>
              <a:defRPr/>
            </a:pPr>
            <a:r>
              <a:rPr lang="en-US" dirty="0"/>
              <a:t>In 2004 @ Facebook, using a now-popular framework like </a:t>
            </a:r>
            <a:r>
              <a:rPr lang="en-US" dirty="0">
                <a:hlinkClick r:id="rId3"/>
              </a:rPr>
              <a:t>Ruby on Rails</a:t>
            </a:r>
            <a:r>
              <a:rPr lang="en-US" dirty="0"/>
              <a:t> or </a:t>
            </a:r>
            <a:r>
              <a:rPr lang="en-US" dirty="0">
                <a:hlinkClick r:id="rId4"/>
              </a:rPr>
              <a:t>Django</a:t>
            </a:r>
            <a:r>
              <a:rPr lang="en-US" dirty="0"/>
              <a:t> wasn’t an option. Rails’ first public release was a few months later, and Django wasn’t unveiled until the following year. A decade later, PHP’s been </a:t>
            </a:r>
            <a:r>
              <a:rPr lang="en-US" dirty="0">
                <a:hlinkClick r:id="rId5"/>
              </a:rPr>
              <a:t>widely derided</a:t>
            </a:r>
            <a:r>
              <a:rPr lang="en-US" dirty="0"/>
              <a:t> for having a sprawling library of inconsistently named and defined built-in functions, syntax and semantics </a:t>
            </a:r>
            <a:r>
              <a:rPr lang="en-US" dirty="0">
                <a:hlinkClick r:id="rId6"/>
              </a:rPr>
              <a:t>just different enough</a:t>
            </a:r>
            <a:r>
              <a:rPr lang="en-US" dirty="0"/>
              <a:t> from related languages to confuse multilingual programmers, and a history of </a:t>
            </a:r>
            <a:r>
              <a:rPr lang="en-US" dirty="0">
                <a:hlinkClick r:id="rId7"/>
              </a:rPr>
              <a:t>design decisions</a:t>
            </a:r>
            <a:r>
              <a:rPr lang="en-US" dirty="0"/>
              <a:t> that made it easy to write insecure code.</a:t>
            </a:r>
          </a:p>
        </p:txBody>
      </p:sp>
    </p:spTree>
    <p:extLst>
      <p:ext uri="{BB962C8B-B14F-4D97-AF65-F5344CB8AC3E}">
        <p14:creationId xmlns:p14="http://schemas.microsoft.com/office/powerpoint/2010/main" val="36518214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Traditional PHP is dynamically typed unlike languages like Java or C where types have to defined at compile time (statically typed).</a:t>
            </a:r>
          </a:p>
          <a:p>
            <a:r>
              <a:rPr lang="en-US" dirty="0"/>
              <a:t>Hack lets programmers specify the types of some variables in their code and uses logic to infer the rest based on how variables are used together, issuing an error if the code’s logically inconsistent. </a:t>
            </a:r>
          </a:p>
          <a:p>
            <a:r>
              <a:rPr lang="en-US" dirty="0"/>
              <a:t>When a file has changed, the two versions are compared to deduce what must be rechecked at a very fine-grained level: at the method level, not at the file level.”</a:t>
            </a:r>
          </a:p>
          <a:p>
            <a:r>
              <a:rPr lang="en-US" dirty="0"/>
              <a:t>Individual methods that have changed are re-examined by the type checker, which makes sure they’re still consistent with what it already knows about the rest of the code. </a:t>
            </a:r>
          </a:p>
        </p:txBody>
      </p:sp>
    </p:spTree>
    <p:extLst>
      <p:ext uri="{BB962C8B-B14F-4D97-AF65-F5344CB8AC3E}">
        <p14:creationId xmlns:p14="http://schemas.microsoft.com/office/powerpoint/2010/main" val="1592083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457145" eaLnBrk="1" fontAlgn="auto" latinLnBrk="0" hangingPunct="1">
              <a:lnSpc>
                <a:spcPct val="117999"/>
              </a:lnSpc>
              <a:spcBef>
                <a:spcPts val="0"/>
              </a:spcBef>
              <a:spcAft>
                <a:spcPts val="0"/>
              </a:spcAft>
              <a:buClrTx/>
              <a:buSzTx/>
              <a:buFontTx/>
              <a:buNone/>
              <a:tabLst/>
              <a:defRPr/>
            </a:pPr>
            <a:r>
              <a:rPr lang="en-US" sz="2199" dirty="0">
                <a:effectLst/>
                <a:latin typeface="+mn-lt"/>
                <a:ea typeface="+mn-ea"/>
                <a:cs typeface="+mn-cs"/>
                <a:sym typeface="Helvetica Neue"/>
              </a:rPr>
              <a:t>Instagram was originally written in Python 2. In 2017 Instagram found that they had to add servers at a much faster rate than they were adding users, because the choice of python 2 was not scalable. So, the “big fix” noted in this blog post is that they, at an enormous development cost, migrated to python 3. There is nothing publicly written about the current state of scaling at Instagram today (5 years later), but anecdotally, they are in the exact same position: needing to add servers faster than adding users, to a degree where it is physically impossible to add enough servers fast enough to support platform growth.</a:t>
            </a:r>
            <a:endParaRPr lang="en-US" dirty="0"/>
          </a:p>
        </p:txBody>
      </p:sp>
    </p:spTree>
    <p:extLst>
      <p:ext uri="{BB962C8B-B14F-4D97-AF65-F5344CB8AC3E}">
        <p14:creationId xmlns:p14="http://schemas.microsoft.com/office/powerpoint/2010/main" val="1537383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Reasons for migration: </a:t>
            </a:r>
            <a:br>
              <a:rPr lang="en-US" b="1" dirty="0"/>
            </a:br>
            <a:r>
              <a:rPr lang="en-US" b="1" dirty="0"/>
              <a:t>-Typing support</a:t>
            </a:r>
            <a:r>
              <a:rPr lang="en-US" dirty="0"/>
              <a:t> for dev velocity, </a:t>
            </a:r>
            <a:br>
              <a:rPr lang="en-US" dirty="0"/>
            </a:br>
            <a:r>
              <a:rPr lang="en-US" dirty="0"/>
              <a:t>-Better </a:t>
            </a:r>
            <a:r>
              <a:rPr lang="en-US" b="1" dirty="0"/>
              <a:t>performance</a:t>
            </a:r>
            <a:r>
              <a:rPr lang="en-US" dirty="0"/>
              <a:t> than Python 2, </a:t>
            </a:r>
            <a:br>
              <a:rPr lang="en-US" dirty="0"/>
            </a:br>
            <a:r>
              <a:rPr lang="en-US" dirty="0"/>
              <a:t>-</a:t>
            </a:r>
            <a:r>
              <a:rPr lang="en-US" b="1" dirty="0"/>
              <a:t>Community</a:t>
            </a:r>
            <a:r>
              <a:rPr lang="en-US" dirty="0"/>
              <a:t> continues to make Python 3 better and faster</a:t>
            </a:r>
            <a:br>
              <a:rPr lang="en-US" dirty="0"/>
            </a:br>
            <a:br>
              <a:rPr lang="en-US" dirty="0"/>
            </a:br>
            <a:r>
              <a:rPr lang="en-US" dirty="0"/>
              <a:t>Took 10 months. All changes were directly merged to Main branch. Initially infrastructure was extended to support both Python2 and Python3.</a:t>
            </a:r>
            <a:br>
              <a:rPr lang="en-US" dirty="0"/>
            </a:br>
            <a:br>
              <a:rPr lang="en-US" dirty="0"/>
            </a:br>
            <a:r>
              <a:rPr lang="en-US" dirty="0"/>
              <a:t>In the talk, Lisa shared the challenges they faced in the migration process and how did they solved those problems.</a:t>
            </a:r>
          </a:p>
          <a:p>
            <a:pPr>
              <a:buFont typeface="Arial" panose="020B0604020202020204" pitchFamily="34" charset="0"/>
              <a:buChar char="•"/>
            </a:pPr>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pPr>
              <a:buFont typeface="Arial" panose="020B0604020202020204" pitchFamily="34" charset="0"/>
              <a:buChar char="•"/>
            </a:pPr>
            <a:r>
              <a:rPr lang="en-US" b="1" dirty="0"/>
              <a:t>Pickle </a:t>
            </a:r>
            <a:r>
              <a:rPr lang="en-US" b="1" dirty="0" err="1"/>
              <a:t>memcache</a:t>
            </a:r>
            <a:r>
              <a:rPr lang="en-US" b="1" dirty="0"/>
              <a:t> data format incompatibility</a:t>
            </a:r>
            <a:r>
              <a:rPr lang="en-US" dirty="0"/>
              <a:t> in Python 2 and Python 3. Solved by isolating </a:t>
            </a:r>
            <a:r>
              <a:rPr lang="en-US" dirty="0" err="1"/>
              <a:t>memcaches</a:t>
            </a:r>
            <a:r>
              <a:rPr lang="en-US" dirty="0"/>
              <a:t> for Python 2 and Python 3.</a:t>
            </a:r>
          </a:p>
          <a:p>
            <a:pPr>
              <a:buFont typeface="Arial" panose="020B0604020202020204" pitchFamily="34" charset="0"/>
              <a:buChar char="•"/>
            </a:pPr>
            <a:r>
              <a:rPr lang="en-US" b="1" dirty="0"/>
              <a:t>Iterator</a:t>
            </a:r>
            <a:r>
              <a:rPr lang="en-US" dirty="0"/>
              <a:t> differences, such as map. Solved by converting all maps to list in Python 3.</a:t>
            </a:r>
          </a:p>
          <a:p>
            <a:pPr>
              <a:buFont typeface="Arial" panose="020B0604020202020204" pitchFamily="34" charset="0"/>
              <a:buChar char="•"/>
            </a:pPr>
            <a:r>
              <a:rPr lang="en-US" b="1" dirty="0"/>
              <a:t>Dictionary order</a:t>
            </a:r>
            <a:r>
              <a:rPr lang="en-US" dirty="0"/>
              <a:t>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a:p>
            <a:pPr>
              <a:buFont typeface="Arial" panose="020B0604020202020204" pitchFamily="34" charset="0"/>
              <a:buChar char="•"/>
            </a:pPr>
            <a:r>
              <a:rPr lang="en-US" dirty="0"/>
              <a:t>With Python 3, while CPU instructions per request decreased by 12%, max requests per second (capacity) had 0% increase! Found the root cause in the code of checking memory configuration, and the issue was memory optimization condition was never met in Python 3 as True because of </a:t>
            </a:r>
            <a:r>
              <a:rPr lang="en-US" dirty="0" err="1"/>
              <a:t>unicode</a:t>
            </a:r>
            <a:r>
              <a:rPr lang="en-US" dirty="0"/>
              <a:t> issue. Solved by adding a magical character </a:t>
            </a:r>
            <a:r>
              <a:rPr lang="en-US" b="1" dirty="0"/>
              <a:t>“b”</a:t>
            </a:r>
            <a:r>
              <a:rPr lang="en-US" dirty="0"/>
              <a:t>, just like this:</a:t>
            </a:r>
          </a:p>
          <a:p>
            <a:pPr marL="0" indent="0">
              <a:buNone/>
            </a:pPr>
            <a:endParaRPr lang="en-US" dirty="0"/>
          </a:p>
          <a:p>
            <a:pPr marL="0" indent="0">
              <a:buNone/>
            </a:pPr>
            <a:r>
              <a:rPr lang="en-US" dirty="0"/>
              <a:t>In Feb 2017, Instagram’s stack completely dropped Python 2 and moved to Python 3 (v3.6).</a:t>
            </a:r>
          </a:p>
        </p:txBody>
      </p:sp>
    </p:spTree>
    <p:extLst>
      <p:ext uri="{BB962C8B-B14F-4D97-AF65-F5344CB8AC3E}">
        <p14:creationId xmlns:p14="http://schemas.microsoft.com/office/powerpoint/2010/main" val="20830395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t>Instagram’s python 3 migration took 10 months and was completed in Feb 2017. It has resulted in a lot of saving in CPU usage (12%) and memory utilization (30%).</a:t>
            </a:r>
          </a:p>
        </p:txBody>
      </p:sp>
    </p:spTree>
    <p:extLst>
      <p:ext uri="{BB962C8B-B14F-4D97-AF65-F5344CB8AC3E}">
        <p14:creationId xmlns:p14="http://schemas.microsoft.com/office/powerpoint/2010/main" val="3318097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Activity: Individually, Identify 5 candidates for Refactoring in your project code so far. Then come together as a group to share and discuss. Keep that list with you to work on during the project.</a:t>
            </a:r>
          </a:p>
        </p:txBody>
      </p:sp>
    </p:spTree>
    <p:extLst>
      <p:ext uri="{BB962C8B-B14F-4D97-AF65-F5344CB8AC3E}">
        <p14:creationId xmlns:p14="http://schemas.microsoft.com/office/powerpoint/2010/main" val="24957376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lang="en-US" dirty="0"/>
              <a:t>Martin Fowler is the a</a:t>
            </a:r>
            <a:r>
              <a:rPr dirty="0"/>
              <a:t>uthor of many works on software engineering methodology, including the </a:t>
            </a:r>
            <a:r>
              <a:rPr lang="en-US" dirty="0"/>
              <a:t>original</a:t>
            </a:r>
            <a:r>
              <a:rPr dirty="0"/>
              <a:t> text on refactoring. Not inventor of refactoring by any means, but an evangelist for refactoring and related development methodologies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also in the book:</a:t>
            </a:r>
          </a:p>
          <a:p>
            <a:pPr marL="228600" indent="-228600">
              <a:buSzPct val="100000"/>
              <a:buChar char="•"/>
            </a:pPr>
            <a:r>
              <a:t>UML diagrams to illustrate the situation before and after</a:t>
            </a:r>
          </a:p>
          <a:p>
            <a:pPr marL="228600" indent="-228600">
              <a:buSzPct val="100000"/>
              <a:buChar char="•"/>
            </a:pPr>
            <a:r>
              <a:t>examples of code before and after each refactoring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‘Code’ smells is a fancy name for small mistakes or code patterns that are good candidates for refactoring.  Here is a list of Fowler’s named code smells.  The </a:t>
            </a:r>
            <a:r>
              <a:rPr lang="en-US" dirty="0" err="1"/>
              <a:t>powerpoint</a:t>
            </a:r>
            <a:r>
              <a:rPr lang="en-US" dirty="0"/>
              <a:t> contains live links to the definitions in the book.</a:t>
            </a:r>
          </a:p>
        </p:txBody>
      </p:sp>
    </p:spTree>
    <p:extLst>
      <p:ext uri="{BB962C8B-B14F-4D97-AF65-F5344CB8AC3E}">
        <p14:creationId xmlns:p14="http://schemas.microsoft.com/office/powerpoint/2010/main" val="3386634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lang="en-US" dirty="0"/>
              <a:t>It is widely believed that </a:t>
            </a:r>
            <a:r>
              <a:rPr dirty="0"/>
              <a:t>naming is one of the two hardest things in programming. So, perhaps the most common </a:t>
            </a:r>
            <a:r>
              <a:rPr dirty="0" err="1"/>
              <a:t>refactorings</a:t>
            </a:r>
            <a:r>
              <a:rPr dirty="0"/>
              <a:t> we do are the </a:t>
            </a:r>
            <a:r>
              <a:rPr dirty="0" err="1"/>
              <a:t>renam</a:t>
            </a:r>
            <a:r>
              <a:rPr lang="en-US" dirty="0" err="1"/>
              <a:t>eings</a:t>
            </a:r>
            <a:r>
              <a:rPr dirty="0"/>
              <a:t>: Change Function Declaration (124) (to rename a function), Rename Variable (137), and Rename Field (244). People are often afraid to rename things, thinking it’s not worth the trouble, but a good name can save hours of puzzled incomprehension in the future.</a:t>
            </a:r>
          </a:p>
          <a:p>
            <a:endParaRPr dirty="0"/>
          </a:p>
          <a:p>
            <a:r>
              <a:rPr dirty="0"/>
              <a:t>Renaming is not just an exercise in changing names. When you can’t think of a good name for something, it’s often a sign of a deeper design malaise. </a:t>
            </a:r>
            <a:r>
              <a:rPr lang="en-US" dirty="0"/>
              <a:t>(For example, names like </a:t>
            </a:r>
            <a:r>
              <a:rPr lang="en-US" dirty="0" err="1"/>
              <a:t>MartianCounterHelper</a:t>
            </a:r>
            <a:r>
              <a:rPr lang="en-US" dirty="0"/>
              <a:t>– what does that mean?) </a:t>
            </a:r>
            <a:r>
              <a:rPr dirty="0"/>
              <a:t>Puzzling over a tricky name </a:t>
            </a:r>
            <a:r>
              <a:rPr lang="en-US" dirty="0"/>
              <a:t>often leads </a:t>
            </a:r>
            <a:r>
              <a:rPr dirty="0"/>
              <a:t>to significant </a:t>
            </a:r>
            <a:r>
              <a:rPr lang="en-US" dirty="0"/>
              <a:t>improvements</a:t>
            </a:r>
            <a:r>
              <a:rPr dirty="0"/>
              <a:t> to </a:t>
            </a:r>
            <a:r>
              <a:rPr lang="en-US" dirty="0"/>
              <a:t>your</a:t>
            </a:r>
            <a:r>
              <a:rPr dirty="0"/>
              <a:t> code.</a:t>
            </a:r>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IDEs will automate this and other common transformations.</a:t>
            </a:r>
          </a:p>
        </p:txBody>
      </p:sp>
    </p:spTree>
    <p:extLst>
      <p:ext uri="{BB962C8B-B14F-4D97-AF65-F5344CB8AC3E}">
        <p14:creationId xmlns:p14="http://schemas.microsoft.com/office/powerpoint/2010/main" val="2677994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a:spLocks noGrp="1" noRot="1" noChangeAspect="1"/>
          </p:cNvSpPr>
          <p:nvPr>
            <p:ph type="sldImg"/>
          </p:nvPr>
        </p:nvSpPr>
        <p:spPr>
          <a:prstGeom prst="rect">
            <a:avLst/>
          </a:prstGeom>
        </p:spPr>
        <p:txBody>
          <a:bodyPr/>
          <a:lstStyle/>
          <a:p>
            <a:endParaRPr/>
          </a:p>
        </p:txBody>
      </p:sp>
      <p:sp>
        <p:nvSpPr>
          <p:cNvPr id="218" name="Shape 218"/>
          <p:cNvSpPr>
            <a:spLocks noGrp="1"/>
          </p:cNvSpPr>
          <p:nvPr>
            <p:ph type="body" sz="quarter" idx="1"/>
          </p:nvPr>
        </p:nvSpPr>
        <p:spPr>
          <a:prstGeom prst="rect">
            <a:avLst/>
          </a:prstGeom>
        </p:spPr>
        <p:txBody>
          <a:bodyPr/>
          <a:lstStyle/>
          <a:p>
            <a:pPr marL="228600" indent="-228600" defTabSz="584200">
              <a:lnSpc>
                <a:spcPct val="100000"/>
              </a:lnSpc>
              <a:buSzPct val="100000"/>
              <a:buChar char="•"/>
              <a:defRPr>
                <a:latin typeface="Lucida Grande"/>
                <a:ea typeface="Lucida Grande"/>
                <a:cs typeface="Lucida Grande"/>
                <a:sym typeface="Lucida Grande"/>
              </a:defRPr>
            </a:pPr>
            <a:r>
              <a:rPr dirty="0"/>
              <a:t>some examples of widely used </a:t>
            </a:r>
            <a:r>
              <a:rPr dirty="0" err="1"/>
              <a:t>refactorings</a:t>
            </a:r>
            <a:r>
              <a:rPr dirty="0"/>
              <a:t> that are “local” in scope</a:t>
            </a:r>
          </a:p>
          <a:p>
            <a:pPr marL="228600" indent="-228600" defTabSz="584200">
              <a:lnSpc>
                <a:spcPct val="100000"/>
              </a:lnSpc>
              <a:buSzPct val="100000"/>
              <a:buChar char="•"/>
              <a:defRPr>
                <a:latin typeface="Lucida Grande"/>
                <a:ea typeface="Lucida Grande"/>
                <a:cs typeface="Lucida Grande"/>
                <a:sym typeface="Lucida Grande"/>
              </a:defRPr>
            </a:pPr>
            <a:r>
              <a:rPr dirty="0"/>
              <a:t>useful for restructuring methods</a:t>
            </a:r>
          </a:p>
          <a:p>
            <a:pPr marL="228600" indent="-228600" defTabSz="584200">
              <a:lnSpc>
                <a:spcPct val="100000"/>
              </a:lnSpc>
              <a:buSzPct val="100000"/>
              <a:buChar char="•"/>
              <a:defRPr>
                <a:latin typeface="Lucida Grande"/>
                <a:ea typeface="Lucida Grande"/>
                <a:cs typeface="Lucida Grande"/>
                <a:sym typeface="Lucida Grande"/>
              </a:defRPr>
            </a:pPr>
            <a:r>
              <a:rPr dirty="0"/>
              <a:t>We already talked about bad names and duplicate code. We would fix these smells by applying refactoring rename and extract method, resp</a:t>
            </a:r>
          </a:p>
          <a:p>
            <a:pPr marL="228600" indent="-228600" defTabSz="584200">
              <a:lnSpc>
                <a:spcPct val="100000"/>
              </a:lnSpc>
              <a:buSzPct val="100000"/>
              <a:buChar char="•"/>
              <a:defRPr>
                <a:latin typeface="Lucida Grande"/>
                <a:ea typeface="Lucida Grande"/>
                <a:cs typeface="Lucida Grande"/>
                <a:sym typeface="Lucida Grande"/>
              </a:defRPr>
            </a:pPr>
            <a:r>
              <a:rPr dirty="0"/>
              <a:t>Inline method is inverse: when you want to go fold a method back into another</a:t>
            </a:r>
          </a:p>
          <a:p>
            <a:pPr marL="228600" indent="-228600" defTabSz="584200">
              <a:lnSpc>
                <a:spcPct val="100000"/>
              </a:lnSpc>
              <a:buSzPct val="100000"/>
              <a:buChar char="•"/>
              <a:defRPr>
                <a:latin typeface="Lucida Grande"/>
                <a:ea typeface="Lucida Grande"/>
                <a:cs typeface="Lucida Grande"/>
                <a:sym typeface="Lucida Grande"/>
              </a:defRPr>
            </a:pPr>
            <a:r>
              <a:rPr dirty="0"/>
              <a:t>Extract local variable is like extract method, but what you might do with just an expression, so that a big expression can be more manageable</a:t>
            </a:r>
          </a:p>
          <a:p>
            <a:pPr marL="228600" indent="-228600" defTabSz="584200">
              <a:lnSpc>
                <a:spcPct val="100000"/>
              </a:lnSpc>
              <a:buSzPct val="100000"/>
              <a:buChar char="•"/>
              <a:defRPr>
                <a:latin typeface="Lucida Grande"/>
                <a:ea typeface="Lucida Grande"/>
                <a:cs typeface="Lucida Grande"/>
                <a:sym typeface="Lucida Grande"/>
              </a:defRPr>
            </a:pPr>
            <a:r>
              <a:rPr dirty="0"/>
              <a:t>Again, inline local is the inverse: eliminating a local variable that is maybe superfluous</a:t>
            </a:r>
          </a:p>
          <a:p>
            <a:pPr marL="228600" indent="-228600" defTabSz="584200">
              <a:lnSpc>
                <a:spcPct val="100000"/>
              </a:lnSpc>
              <a:buSzPct val="100000"/>
              <a:buChar char="•"/>
              <a:defRPr>
                <a:latin typeface="Lucida Grande"/>
                <a:ea typeface="Lucida Grande"/>
                <a:cs typeface="Lucida Grande"/>
                <a:sym typeface="Lucida Grande"/>
              </a:defRPr>
            </a:pPr>
            <a:r>
              <a:rPr dirty="0"/>
              <a:t>Change function declaration lets us adapt the order of parameters on a method</a:t>
            </a:r>
          </a:p>
          <a:p>
            <a:pPr marL="279400" indent="-279400" defTabSz="584200">
              <a:lnSpc>
                <a:spcPct val="100000"/>
              </a:lnSpc>
              <a:buSzPct val="123000"/>
              <a:buChar char="•"/>
              <a:defRPr>
                <a:latin typeface="Lucida Grande"/>
                <a:ea typeface="Lucida Grande"/>
                <a:cs typeface="Lucida Grande"/>
                <a:sym typeface="Lucida Grande"/>
              </a:defRPr>
            </a:pPr>
            <a:r>
              <a:rPr dirty="0"/>
              <a:t>encapsulate a field replaces direct field accesses with getters/setters, and </a:t>
            </a:r>
          </a:p>
          <a:p>
            <a:pPr marL="279400" indent="-279400" defTabSz="584200">
              <a:lnSpc>
                <a:spcPct val="100000"/>
              </a:lnSpc>
              <a:buSzPct val="123000"/>
              <a:buChar char="•"/>
              <a:defRPr>
                <a:latin typeface="Lucida Grande"/>
                <a:ea typeface="Lucida Grande"/>
                <a:cs typeface="Lucida Grande"/>
                <a:sym typeface="Lucida Grande"/>
              </a:defRPr>
            </a:pPr>
            <a:r>
              <a:rPr dirty="0"/>
              <a:t>Convert local to field creates a field with the specified scope to replace a local variable.</a:t>
            </a:r>
          </a:p>
          <a:p>
            <a:pPr marL="279400" indent="-279400" defTabSz="584200">
              <a:lnSpc>
                <a:spcPct val="100000"/>
              </a:lnSpc>
              <a:buSzPct val="123000"/>
              <a:buChar char="•"/>
              <a:defRPr>
                <a:latin typeface="Lucida Grande"/>
                <a:ea typeface="Lucida Grande"/>
                <a:cs typeface="Lucida Grande"/>
                <a:sym typeface="Lucida Grande"/>
              </a:defRPr>
            </a:pPr>
            <a:r>
              <a:rPr dirty="0"/>
              <a:t>These are just a few of the hundreds of </a:t>
            </a:r>
            <a:r>
              <a:rPr dirty="0" err="1"/>
              <a:t>refactorings</a:t>
            </a:r>
            <a:r>
              <a:rPr dirty="0"/>
              <a:t> in Fowler’s book</a:t>
            </a:r>
          </a:p>
        </p:txBody>
      </p:sp>
    </p:spTree>
    <p:extLst>
      <p:ext uri="{BB962C8B-B14F-4D97-AF65-F5344CB8AC3E}">
        <p14:creationId xmlns:p14="http://schemas.microsoft.com/office/powerpoint/2010/main" val="3900851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Shape 223"/>
          <p:cNvSpPr>
            <a:spLocks noGrp="1" noRot="1" noChangeAspect="1"/>
          </p:cNvSpPr>
          <p:nvPr>
            <p:ph type="sldImg"/>
          </p:nvPr>
        </p:nvSpPr>
        <p:spPr>
          <a:prstGeom prst="rect">
            <a:avLst/>
          </a:prstGeom>
        </p:spPr>
        <p:txBody>
          <a:bodyPr/>
          <a:lstStyle/>
          <a:p>
            <a:endParaRPr/>
          </a:p>
        </p:txBody>
      </p:sp>
      <p:sp>
        <p:nvSpPr>
          <p:cNvPr id="224" name="Shape 224"/>
          <p:cNvSpPr>
            <a:spLocks noGrp="1"/>
          </p:cNvSpPr>
          <p:nvPr>
            <p:ph type="body" sz="quarter" idx="1"/>
          </p:nvPr>
        </p:nvSpPr>
        <p:spPr>
          <a:prstGeom prst="rect">
            <a:avLst/>
          </a:prstGeom>
        </p:spPr>
        <p:txBody>
          <a:bodyPr/>
          <a:lstStyle/>
          <a:p>
            <a:r>
              <a:rPr dirty="0" err="1"/>
              <a:t>refactorings</a:t>
            </a:r>
            <a:r>
              <a:rPr dirty="0"/>
              <a:t> for changing the class hierarchy and/or the types of declarations of variables and fields</a:t>
            </a:r>
          </a:p>
          <a:p>
            <a:r>
              <a:rPr dirty="0"/>
              <a:t>purpose is to make designs more flexible, e.g., by facilitating the introduction of design patterns </a:t>
            </a:r>
          </a:p>
          <a:p>
            <a:endParaRPr dirty="0"/>
          </a:p>
          <a:p>
            <a:r>
              <a:rPr dirty="0"/>
              <a:t>Way, way more refactoring than this. Again, over a hundred. What’s most useful is often what’s automated…</a:t>
            </a:r>
          </a:p>
        </p:txBody>
      </p:sp>
    </p:spTree>
    <p:extLst>
      <p:ext uri="{BB962C8B-B14F-4D97-AF65-F5344CB8AC3E}">
        <p14:creationId xmlns:p14="http://schemas.microsoft.com/office/powerpoint/2010/main" val="36551834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40714" y="7544460"/>
            <a:ext cx="11717870" cy="339723"/>
          </a:xfrm>
          <a:prstGeom prst="rect">
            <a:avLst/>
          </a:prstGeom>
        </p:spPr>
        <p:txBody>
          <a:bodyPr lIns="24383" tIns="24383" rIns="24383" bIns="24383"/>
          <a:lstStyle>
            <a:lvl1pPr defTabSz="487228">
              <a:defRPr sz="1992"/>
            </a:lvl1pPr>
          </a:lstStyle>
          <a:p>
            <a:r>
              <a:t>Author and Date</a:t>
            </a:r>
          </a:p>
        </p:txBody>
      </p:sp>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8" name="Attribution"/>
          <p:cNvSpPr txBox="1">
            <a:spLocks noGrp="1"/>
          </p:cNvSpPr>
          <p:nvPr>
            <p:ph type="body" sz="quarter" idx="21" hasCustomPrompt="1"/>
          </p:nvPr>
        </p:nvSpPr>
        <p:spPr>
          <a:xfrm>
            <a:off x="1296013" y="6912775"/>
            <a:ext cx="10773362" cy="339723"/>
          </a:xfrm>
          <a:prstGeom prst="rect">
            <a:avLst/>
          </a:prstGeom>
        </p:spPr>
        <p:txBody>
          <a:bodyPr lIns="24383" tIns="24383" rIns="24383" bIns="24383"/>
          <a:lstStyle>
            <a:lvl1pPr defTabSz="487228">
              <a:defRPr sz="1992"/>
            </a:lvl1pPr>
          </a:lstStyle>
          <a:p>
            <a:r>
              <a:t>Attribution</a:t>
            </a:r>
          </a:p>
        </p:txBody>
      </p:sp>
      <p:sp>
        <p:nvSpPr>
          <p:cNvPr id="99" name="Body Level One…"/>
          <p:cNvSpPr txBox="1">
            <a:spLocks noGrp="1"/>
          </p:cNvSpPr>
          <p:nvPr>
            <p:ph type="body" sz="quarter" idx="1" hasCustomPrompt="1"/>
          </p:nvPr>
        </p:nvSpPr>
        <p:spPr>
          <a:xfrm>
            <a:off x="935425" y="3853792"/>
            <a:ext cx="11133950" cy="2046016"/>
          </a:xfrm>
          <a:prstGeom prst="rect">
            <a:avLst/>
          </a:prstGeom>
        </p:spPr>
        <p:txBody>
          <a:bodyPr/>
          <a:lstStyle>
            <a:lvl1pPr marL="454345" indent="-334151" defTabSz="1733930">
              <a:lnSpc>
                <a:spcPct val="90000"/>
              </a:lnSpc>
              <a:defRPr sz="6000" b="0" spc="-119">
                <a:latin typeface="Helvetica Neue Medium"/>
                <a:ea typeface="Helvetica Neue Medium"/>
                <a:cs typeface="Helvetica Neue Medium"/>
                <a:sym typeface="Helvetica Neue Medium"/>
              </a:defRPr>
            </a:lvl1pPr>
            <a:lvl2pPr marL="454345" indent="123048" defTabSz="1733930">
              <a:lnSpc>
                <a:spcPct val="90000"/>
              </a:lnSpc>
              <a:defRPr sz="6000" b="0" spc="-119">
                <a:latin typeface="Helvetica Neue Medium"/>
                <a:ea typeface="Helvetica Neue Medium"/>
                <a:cs typeface="Helvetica Neue Medium"/>
                <a:sym typeface="Helvetica Neue Medium"/>
              </a:defRPr>
            </a:lvl2pPr>
            <a:lvl3pPr marL="454345" indent="580248" defTabSz="1733930">
              <a:lnSpc>
                <a:spcPct val="90000"/>
              </a:lnSpc>
              <a:defRPr sz="6000" b="0" spc="-119">
                <a:latin typeface="Helvetica Neue Medium"/>
                <a:ea typeface="Helvetica Neue Medium"/>
                <a:cs typeface="Helvetica Neue Medium"/>
                <a:sym typeface="Helvetica Neue Medium"/>
              </a:defRPr>
            </a:lvl3pPr>
            <a:lvl4pPr marL="454345" indent="1037448" defTabSz="1733930">
              <a:lnSpc>
                <a:spcPct val="90000"/>
              </a:lnSpc>
              <a:defRPr sz="6000" b="0" spc="-119">
                <a:latin typeface="Helvetica Neue Medium"/>
                <a:ea typeface="Helvetica Neue Medium"/>
                <a:cs typeface="Helvetica Neue Medium"/>
                <a:sym typeface="Helvetica Neue Medium"/>
              </a:defRPr>
            </a:lvl4pPr>
            <a:lvl5pPr marL="454345" indent="1494648" defTabSz="1733930">
              <a:lnSpc>
                <a:spcPct val="90000"/>
              </a:lnSpc>
              <a:defRPr sz="6000" b="0" spc="-119">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07" name="Image"/>
          <p:cNvSpPr>
            <a:spLocks noGrp="1"/>
          </p:cNvSpPr>
          <p:nvPr>
            <p:ph type="pic" sz="quarter" idx="21"/>
          </p:nvPr>
        </p:nvSpPr>
        <p:spPr>
          <a:xfrm>
            <a:off x="8405707" y="1761066"/>
            <a:ext cx="3967520" cy="3173162"/>
          </a:xfrm>
          <a:prstGeom prst="rect">
            <a:avLst/>
          </a:prstGeom>
        </p:spPr>
        <p:txBody>
          <a:bodyPr lIns="91439" tIns="45719" rIns="91439" bIns="45719">
            <a:noAutofit/>
          </a:bodyPr>
          <a:lstStyle/>
          <a:p>
            <a:endParaRPr/>
          </a:p>
        </p:txBody>
      </p:sp>
      <p:sp>
        <p:nvSpPr>
          <p:cNvPr id="108" name="Image"/>
          <p:cNvSpPr>
            <a:spLocks noGrp="1"/>
          </p:cNvSpPr>
          <p:nvPr>
            <p:ph type="pic" sz="half" idx="22"/>
          </p:nvPr>
        </p:nvSpPr>
        <p:spPr>
          <a:xfrm>
            <a:off x="7200053" y="3340946"/>
            <a:ext cx="5567681" cy="6480097"/>
          </a:xfrm>
          <a:prstGeom prst="rect">
            <a:avLst/>
          </a:prstGeom>
        </p:spPr>
        <p:txBody>
          <a:bodyPr lIns="91439" tIns="45719" rIns="91439" bIns="45719">
            <a:noAutofit/>
          </a:bodyPr>
          <a:lstStyle/>
          <a:p>
            <a:endParaRPr/>
          </a:p>
        </p:txBody>
      </p:sp>
      <p:sp>
        <p:nvSpPr>
          <p:cNvPr id="109" name="Image"/>
          <p:cNvSpPr>
            <a:spLocks noGrp="1"/>
          </p:cNvSpPr>
          <p:nvPr>
            <p:ph type="pic" idx="23"/>
          </p:nvPr>
        </p:nvSpPr>
        <p:spPr>
          <a:xfrm>
            <a:off x="-74508" y="1483359"/>
            <a:ext cx="8859522" cy="6644641"/>
          </a:xfrm>
          <a:prstGeom prst="rect">
            <a:avLst/>
          </a:prstGeom>
        </p:spPr>
        <p:txBody>
          <a:bodyPr lIns="91439" tIns="45719" rIns="91439" bIns="45719">
            <a:noAutofit/>
          </a:bodyPr>
          <a:lstStyle/>
          <a:p>
            <a:endParaRPr/>
          </a:p>
        </p:txBody>
      </p:sp>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17" name="Image"/>
          <p:cNvSpPr>
            <a:spLocks noGrp="1"/>
          </p:cNvSpPr>
          <p:nvPr>
            <p:ph type="pic" idx="21"/>
          </p:nvPr>
        </p:nvSpPr>
        <p:spPr>
          <a:xfrm>
            <a:off x="-711201" y="-1727201"/>
            <a:ext cx="14427201" cy="11541762"/>
          </a:xfrm>
          <a:prstGeom prst="rect">
            <a:avLst/>
          </a:prstGeom>
        </p:spPr>
        <p:txBody>
          <a:bodyPr lIns="91439" tIns="45719" rIns="91439" bIns="45719">
            <a:noAutofit/>
          </a:bodyPr>
          <a:lstStyle/>
          <a:p>
            <a:endParaRPr/>
          </a:p>
        </p:txBody>
      </p:sp>
      <p:sp>
        <p:nvSpPr>
          <p:cNvPr id="118"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75211" y="946009"/>
            <a:ext cx="11535508" cy="3395698"/>
          </a:xfrm>
        </p:spPr>
        <p:txBody>
          <a:bodyPr anchor="b">
            <a:normAutofit/>
          </a:bodyPr>
          <a:lstStyle>
            <a:lvl1pPr algn="l">
              <a:defRPr sz="3413"/>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75211" y="4604911"/>
            <a:ext cx="10803989" cy="2354862"/>
          </a:xfrm>
        </p:spPr>
        <p:txBody>
          <a:bodyPr>
            <a:normAutofit/>
          </a:bodyPr>
          <a:lstStyle>
            <a:lvl1pPr marL="0" indent="0" algn="l">
              <a:buNone/>
              <a:defRPr sz="2987">
                <a:latin typeface="Verdana" panose="020B0604030504040204" pitchFamily="34" charset="0"/>
                <a:ea typeface="Verdana" panose="020B0604030504040204" pitchFamily="34" charset="0"/>
              </a:defRPr>
            </a:lvl1pPr>
            <a:lvl2pPr marL="487695" indent="0" algn="ctr">
              <a:buNone/>
              <a:defRPr sz="2133"/>
            </a:lvl2pPr>
            <a:lvl3pPr marL="975390" indent="0" algn="ctr">
              <a:buNone/>
              <a:defRPr sz="1920"/>
            </a:lvl3pPr>
            <a:lvl4pPr marL="1463086" indent="0" algn="ctr">
              <a:buNone/>
              <a:defRPr sz="1707"/>
            </a:lvl4pPr>
            <a:lvl5pPr marL="1950781" indent="0" algn="ctr">
              <a:buNone/>
              <a:defRPr sz="1707"/>
            </a:lvl5pPr>
            <a:lvl6pPr marL="2438476" indent="0" algn="ctr">
              <a:buNone/>
              <a:defRPr sz="1707"/>
            </a:lvl6pPr>
            <a:lvl7pPr marL="2926171" indent="0" algn="ctr">
              <a:buNone/>
              <a:defRPr sz="1707"/>
            </a:lvl7pPr>
            <a:lvl8pPr marL="3413867" indent="0" algn="ctr">
              <a:buNone/>
              <a:defRPr sz="1707"/>
            </a:lvl8pPr>
            <a:lvl9pPr marL="3901562" indent="0" algn="ctr">
              <a:buNone/>
              <a:defRPr sz="1707"/>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11/8/2022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75211" y="4345994"/>
            <a:ext cx="11535508"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22487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94080" y="25963"/>
            <a:ext cx="11216640" cy="1885245"/>
          </a:xfrm>
        </p:spPr>
        <p:txBody>
          <a:bodyPr anchor="b">
            <a:normAutofit/>
          </a:bodyPr>
          <a:lstStyle>
            <a:lvl1pPr>
              <a:defRPr sz="384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94080" y="2133561"/>
            <a:ext cx="8413169"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11/8/2022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94080" y="2032438"/>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8158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87307" y="2431628"/>
            <a:ext cx="11216640" cy="4057226"/>
          </a:xfrm>
        </p:spPr>
        <p:txBody>
          <a:bodyPr anchor="b">
            <a:normAutofit/>
          </a:bodyPr>
          <a:lstStyle>
            <a:lvl1pPr>
              <a:defRPr sz="4693"/>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87307" y="6527237"/>
            <a:ext cx="11216640" cy="2133599"/>
          </a:xfrm>
        </p:spPr>
        <p:txBody>
          <a:bodyPr/>
          <a:lstStyle>
            <a:lvl1pPr marL="0" indent="0">
              <a:buNone/>
              <a:defRPr sz="2560">
                <a:solidFill>
                  <a:schemeClr val="tx1">
                    <a:tint val="75000"/>
                  </a:schemeClr>
                </a:solidFill>
              </a:defRPr>
            </a:lvl1pPr>
            <a:lvl2pPr marL="487695" indent="0">
              <a:buNone/>
              <a:defRPr sz="2133">
                <a:solidFill>
                  <a:schemeClr val="tx1">
                    <a:tint val="75000"/>
                  </a:schemeClr>
                </a:solidFill>
              </a:defRPr>
            </a:lvl2pPr>
            <a:lvl3pPr marL="975390" indent="0">
              <a:buNone/>
              <a:defRPr sz="1920">
                <a:solidFill>
                  <a:schemeClr val="tx1">
                    <a:tint val="75000"/>
                  </a:schemeClr>
                </a:solidFill>
              </a:defRPr>
            </a:lvl3pPr>
            <a:lvl4pPr marL="1463086" indent="0">
              <a:buNone/>
              <a:defRPr sz="1707">
                <a:solidFill>
                  <a:schemeClr val="tx1">
                    <a:tint val="75000"/>
                  </a:schemeClr>
                </a:solidFill>
              </a:defRPr>
            </a:lvl4pPr>
            <a:lvl5pPr marL="1950781" indent="0">
              <a:buNone/>
              <a:defRPr sz="1707">
                <a:solidFill>
                  <a:schemeClr val="tx1">
                    <a:tint val="75000"/>
                  </a:schemeClr>
                </a:solidFill>
              </a:defRPr>
            </a:lvl5pPr>
            <a:lvl6pPr marL="2438476" indent="0">
              <a:buNone/>
              <a:defRPr sz="1707">
                <a:solidFill>
                  <a:schemeClr val="tx1">
                    <a:tint val="75000"/>
                  </a:schemeClr>
                </a:solidFill>
              </a:defRPr>
            </a:lvl6pPr>
            <a:lvl7pPr marL="2926171" indent="0">
              <a:buNone/>
              <a:defRPr sz="1707">
                <a:solidFill>
                  <a:schemeClr val="tx1">
                    <a:tint val="75000"/>
                  </a:schemeClr>
                </a:solidFill>
              </a:defRPr>
            </a:lvl7pPr>
            <a:lvl8pPr marL="3413867" indent="0">
              <a:buNone/>
              <a:defRPr sz="1707">
                <a:solidFill>
                  <a:schemeClr val="tx1">
                    <a:tint val="75000"/>
                  </a:schemeClr>
                </a:solidFill>
              </a:defRPr>
            </a:lvl8pPr>
            <a:lvl9pPr marL="3901562" indent="0">
              <a:buNone/>
              <a:defRPr sz="170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11/8/2022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87307" y="6488853"/>
            <a:ext cx="11223413"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15659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940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583680" y="2596444"/>
            <a:ext cx="5527040" cy="61885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11/8/2022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94080" y="2404534"/>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7356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95774" y="519290"/>
            <a:ext cx="11216640" cy="1885245"/>
          </a:xfr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95775" y="2390987"/>
            <a:ext cx="5501639"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95775" y="3562773"/>
            <a:ext cx="5501639"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583680" y="2390987"/>
            <a:ext cx="5528734" cy="1171786"/>
          </a:xfrm>
        </p:spPr>
        <p:txBody>
          <a:bodyPr anchor="b"/>
          <a:lstStyle>
            <a:lvl1pPr marL="0" indent="0">
              <a:buNone/>
              <a:defRPr sz="2560" b="1"/>
            </a:lvl1pPr>
            <a:lvl2pPr marL="487695" indent="0">
              <a:buNone/>
              <a:defRPr sz="2133" b="1"/>
            </a:lvl2pPr>
            <a:lvl3pPr marL="975390" indent="0">
              <a:buNone/>
              <a:defRPr sz="1920" b="1"/>
            </a:lvl3pPr>
            <a:lvl4pPr marL="1463086" indent="0">
              <a:buNone/>
              <a:defRPr sz="1707" b="1"/>
            </a:lvl4pPr>
            <a:lvl5pPr marL="1950781" indent="0">
              <a:buNone/>
              <a:defRPr sz="1707" b="1"/>
            </a:lvl5pPr>
            <a:lvl6pPr marL="2438476" indent="0">
              <a:buNone/>
              <a:defRPr sz="1707" b="1"/>
            </a:lvl6pPr>
            <a:lvl7pPr marL="2926171" indent="0">
              <a:buNone/>
              <a:defRPr sz="1707" b="1"/>
            </a:lvl7pPr>
            <a:lvl8pPr marL="3413867" indent="0">
              <a:buNone/>
              <a:defRPr sz="1707" b="1"/>
            </a:lvl8pPr>
            <a:lvl9pPr marL="3901562" indent="0">
              <a:buNone/>
              <a:defRPr sz="1707"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583680" y="3562773"/>
            <a:ext cx="5528734" cy="5240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11/8/2022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5640164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94080" y="1"/>
            <a:ext cx="11216640" cy="1885245"/>
          </a:xfr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11/8/2022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94080" y="1885245"/>
            <a:ext cx="1121664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317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666699290_02_crop_3159x1892.jpg"/>
          <p:cNvSpPr>
            <a:spLocks noGrp="1"/>
          </p:cNvSpPr>
          <p:nvPr>
            <p:ph type="pic" idx="21"/>
          </p:nvPr>
        </p:nvSpPr>
        <p:spPr>
          <a:xfrm>
            <a:off x="-616374" y="528319"/>
            <a:ext cx="14264642" cy="85434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643466" y="5019040"/>
            <a:ext cx="11717868" cy="2479041"/>
          </a:xfrm>
          <a:prstGeom prst="rect">
            <a:avLst/>
          </a:prstGeom>
        </p:spPr>
        <p:txBody>
          <a:bodyPr/>
          <a:lstStyle/>
          <a:p>
            <a:r>
              <a:t>Presentation Title</a:t>
            </a:r>
          </a:p>
        </p:txBody>
      </p:sp>
      <p:sp>
        <p:nvSpPr>
          <p:cNvPr id="23" name="Author and Date"/>
          <p:cNvSpPr txBox="1">
            <a:spLocks noGrp="1"/>
          </p:cNvSpPr>
          <p:nvPr>
            <p:ph type="body" sz="quarter" idx="22" hasCustomPrompt="1"/>
          </p:nvPr>
        </p:nvSpPr>
        <p:spPr>
          <a:xfrm>
            <a:off x="644101" y="1809140"/>
            <a:ext cx="11716599" cy="339722"/>
          </a:xfrm>
          <a:prstGeom prst="rect">
            <a:avLst/>
          </a:prstGeom>
        </p:spPr>
        <p:txBody>
          <a:bodyPr lIns="24383" tIns="24383" rIns="24383" bIns="24383"/>
          <a:lstStyle>
            <a:lvl1pPr defTabSz="487228">
              <a:defRPr sz="1992"/>
            </a:lvl1pPr>
          </a:lstStyle>
          <a:p>
            <a:r>
              <a:t>Author and Date</a:t>
            </a:r>
          </a:p>
        </p:txBody>
      </p:sp>
      <p:sp>
        <p:nvSpPr>
          <p:cNvPr id="24" name="Body Level One…"/>
          <p:cNvSpPr txBox="1">
            <a:spLocks noGrp="1"/>
          </p:cNvSpPr>
          <p:nvPr>
            <p:ph type="body" sz="quarter" idx="1" hasCustomPrompt="1"/>
          </p:nvPr>
        </p:nvSpPr>
        <p:spPr>
          <a:xfrm>
            <a:off x="643466" y="7411152"/>
            <a:ext cx="11717868" cy="595708"/>
          </a:xfrm>
          <a:prstGeom prst="rect">
            <a:avLst/>
          </a:prstGeom>
        </p:spPr>
        <p:txBody>
          <a:body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11/8/2022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2368665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528734" y="1404338"/>
            <a:ext cx="6583680" cy="6931378"/>
          </a:xfrm>
        </p:spPr>
        <p:txBody>
          <a:bodyPr/>
          <a:lstStyle>
            <a:lvl1pPr>
              <a:defRPr sz="3413"/>
            </a:lvl1pPr>
            <a:lvl2pPr>
              <a:defRPr sz="2987"/>
            </a:lvl2pPr>
            <a:lvl3pPr>
              <a:defRPr sz="2560"/>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11/8/2022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10746731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95774" y="650240"/>
            <a:ext cx="4194386" cy="2275840"/>
          </a:xfrm>
        </p:spPr>
        <p:txBody>
          <a:bodyPr anchor="b"/>
          <a:lstStyle>
            <a:lvl1pPr>
              <a:defRPr sz="3413"/>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528734" y="1404338"/>
            <a:ext cx="6583680" cy="6931378"/>
          </a:xfrm>
        </p:spPr>
        <p:txBody>
          <a:bodyPr/>
          <a:lstStyle>
            <a:lvl1pPr marL="0" indent="0">
              <a:buNone/>
              <a:defRPr sz="3413"/>
            </a:lvl1pPr>
            <a:lvl2pPr marL="487695" indent="0">
              <a:buNone/>
              <a:defRPr sz="2987"/>
            </a:lvl2pPr>
            <a:lvl3pPr marL="975390" indent="0">
              <a:buNone/>
              <a:defRPr sz="2560"/>
            </a:lvl3pPr>
            <a:lvl4pPr marL="1463086" indent="0">
              <a:buNone/>
              <a:defRPr sz="2133"/>
            </a:lvl4pPr>
            <a:lvl5pPr marL="1950781" indent="0">
              <a:buNone/>
              <a:defRPr sz="2133"/>
            </a:lvl5pPr>
            <a:lvl6pPr marL="2438476" indent="0">
              <a:buNone/>
              <a:defRPr sz="2133"/>
            </a:lvl6pPr>
            <a:lvl7pPr marL="2926171" indent="0">
              <a:buNone/>
              <a:defRPr sz="2133"/>
            </a:lvl7pPr>
            <a:lvl8pPr marL="3413867" indent="0">
              <a:buNone/>
              <a:defRPr sz="2133"/>
            </a:lvl8pPr>
            <a:lvl9pPr marL="3901562" indent="0">
              <a:buNone/>
              <a:defRPr sz="2133"/>
            </a:lvl9pPr>
          </a:lstStyle>
          <a:p>
            <a:r>
              <a:rPr lang="en-US"/>
              <a:t>Click icon to add picture</a:t>
            </a:r>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95774" y="2926080"/>
            <a:ext cx="4194386" cy="5420925"/>
          </a:xfrm>
        </p:spPr>
        <p:txBody>
          <a:bodyPr/>
          <a:lstStyle>
            <a:lvl1pPr marL="0" indent="0">
              <a:buNone/>
              <a:defRPr sz="1707"/>
            </a:lvl1pPr>
            <a:lvl2pPr marL="487695" indent="0">
              <a:buNone/>
              <a:defRPr sz="1493"/>
            </a:lvl2pPr>
            <a:lvl3pPr marL="975390" indent="0">
              <a:buNone/>
              <a:defRPr sz="1280"/>
            </a:lvl3pPr>
            <a:lvl4pPr marL="1463086" indent="0">
              <a:buNone/>
              <a:defRPr sz="1067"/>
            </a:lvl4pPr>
            <a:lvl5pPr marL="1950781" indent="0">
              <a:buNone/>
              <a:defRPr sz="1067"/>
            </a:lvl5pPr>
            <a:lvl6pPr marL="2438476" indent="0">
              <a:buNone/>
              <a:defRPr sz="1067"/>
            </a:lvl6pPr>
            <a:lvl7pPr marL="2926171" indent="0">
              <a:buNone/>
              <a:defRPr sz="1067"/>
            </a:lvl7pPr>
            <a:lvl8pPr marL="3413867" indent="0">
              <a:buNone/>
              <a:defRPr sz="1067"/>
            </a:lvl8pPr>
            <a:lvl9pPr marL="3901562" indent="0">
              <a:buNone/>
              <a:defRPr sz="1067"/>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11/8/2022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385670633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11/8/2022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56725036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9306560" y="519289"/>
            <a:ext cx="2804160" cy="82657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94080" y="519289"/>
            <a:ext cx="8249920" cy="82657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11/8/2022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6067125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lang="en-US"/>
              <a:t>Click to edit Master title style</a:t>
            </a:r>
            <a:endParaRPr dirty="0"/>
          </a:p>
        </p:txBody>
      </p:sp>
      <p:sp>
        <p:nvSpPr>
          <p:cNvPr id="53"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1887391084"/>
      </p:ext>
    </p:extLst>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lang="en-US"/>
              <a:t>Click to edit Master title style</a:t>
            </a:r>
            <a:endParaRPr dirty="0"/>
          </a:p>
        </p:txBody>
      </p:sp>
      <p:sp>
        <p:nvSpPr>
          <p:cNvPr id="61" name="Body Level One…"/>
          <p:cNvSpPr txBox="1">
            <a:spLocks noGrp="1"/>
          </p:cNvSpPr>
          <p:nvPr>
            <p:ph type="body" idx="1"/>
          </p:nvPr>
        </p:nvSpPr>
        <p:spPr>
          <a:xfrm>
            <a:off x="571502" y="2222500"/>
            <a:ext cx="9372295" cy="6667500"/>
          </a:xfrm>
          <a:prstGeom prst="rect">
            <a:avLst/>
          </a:prstGeom>
        </p:spPr>
        <p:txBody>
          <a:bodyPr/>
          <a:lstStyle>
            <a:lvl1pPr marL="274319" indent="-274319">
              <a:defRPr>
                <a:solidFill>
                  <a:schemeClr val="tx1"/>
                </a:solidFill>
              </a:defRPr>
            </a:lvl1pPr>
            <a:lvl2pPr marL="548638" indent="-274319">
              <a:spcBef>
                <a:spcPts val="1200"/>
              </a:spcBef>
              <a:defRPr>
                <a:solidFill>
                  <a:schemeClr val="tx1"/>
                </a:solidFill>
              </a:defRPr>
            </a:lvl2pPr>
            <a:lvl3pPr marL="754377" indent="-274319">
              <a:spcBef>
                <a:spcPts val="599"/>
              </a:spcBef>
              <a:defRPr sz="3000">
                <a:solidFill>
                  <a:schemeClr val="tx1"/>
                </a:solidFill>
              </a:defRPr>
            </a:lvl3pPr>
            <a:lvl4pPr marL="960115" indent="-274319">
              <a:spcBef>
                <a:spcPts val="0"/>
              </a:spcBef>
              <a:defRPr sz="3000">
                <a:solidFill>
                  <a:schemeClr val="tx1"/>
                </a:solidFill>
              </a:defRPr>
            </a:lvl4pPr>
            <a:lvl5pPr marL="1165855" indent="-274319">
              <a:spcBef>
                <a:spcPts val="0"/>
              </a:spcBef>
              <a:defRPr sz="3000">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2" name="Slide Number"/>
          <p:cNvSpPr txBox="1">
            <a:spLocks noGrp="1"/>
          </p:cNvSpPr>
          <p:nvPr>
            <p:ph type="sldNum" sz="quarter" idx="2"/>
          </p:nvPr>
        </p:nvSpPr>
        <p:spPr>
          <a:xfrm>
            <a:off x="16477184" y="9109687"/>
            <a:ext cx="296947" cy="389915"/>
          </a:xfrm>
          <a:prstGeom prst="rect">
            <a:avLst/>
          </a:prstGeom>
        </p:spPr>
        <p:txBody>
          <a:bodyPr/>
          <a:lstStyle/>
          <a:p>
            <a:pPr defTabSz="584226">
              <a:defRPr/>
            </a:pPr>
            <a:fld id="{86CB4B4D-7CA3-9044-876B-883B54F8677D}" type="slidenum">
              <a:rPr lang="en-US" smtClean="0"/>
              <a:pPr defTabSz="584226">
                <a:defRPr/>
              </a:pPr>
              <a:t>‹#›</a:t>
            </a:fld>
            <a:endParaRPr lang="en-US"/>
          </a:p>
        </p:txBody>
      </p:sp>
    </p:spTree>
    <p:extLst>
      <p:ext uri="{BB962C8B-B14F-4D97-AF65-F5344CB8AC3E}">
        <p14:creationId xmlns:p14="http://schemas.microsoft.com/office/powerpoint/2010/main" val="4095534704"/>
      </p:ext>
    </p:extLst>
  </p:cSld>
  <p:clrMapOvr>
    <a:masterClrMapping/>
  </p:clrMapOvr>
  <p:transition spd="med"/>
</p:sldLayout>
</file>

<file path=ppt/slideLayouts/slideLayout2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4198632047"/>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910457886_1434x1669.jpg"/>
          <p:cNvSpPr>
            <a:spLocks noGrp="1"/>
          </p:cNvSpPr>
          <p:nvPr>
            <p:ph type="pic" sz="half" idx="21"/>
          </p:nvPr>
        </p:nvSpPr>
        <p:spPr>
          <a:xfrm>
            <a:off x="5852159" y="1110826"/>
            <a:ext cx="6477248" cy="7538721"/>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643466" y="1896533"/>
            <a:ext cx="5215468" cy="3137213"/>
          </a:xfrm>
          <a:prstGeom prst="rect">
            <a:avLst/>
          </a:prstGeom>
        </p:spPr>
        <p:txBody>
          <a:bodyPr/>
          <a:lstStyle>
            <a:lvl1pPr>
              <a:defRPr sz="6000" spc="-119"/>
            </a:lvl1pPr>
          </a:lstStyle>
          <a:p>
            <a:r>
              <a:t>Slide Title</a:t>
            </a:r>
          </a:p>
        </p:txBody>
      </p:sp>
      <p:sp>
        <p:nvSpPr>
          <p:cNvPr id="34" name="Body Level One…"/>
          <p:cNvSpPr txBox="1">
            <a:spLocks noGrp="1"/>
          </p:cNvSpPr>
          <p:nvPr>
            <p:ph type="body" sz="quarter" idx="1" hasCustomPrompt="1"/>
          </p:nvPr>
        </p:nvSpPr>
        <p:spPr>
          <a:xfrm>
            <a:off x="643466" y="4984841"/>
            <a:ext cx="5215468" cy="2872226"/>
          </a:xfrm>
          <a:prstGeom prst="rect">
            <a:avLst/>
          </a:prstGeom>
        </p:spPr>
        <p:txBody>
          <a:body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xfrm>
            <a:off x="643466" y="1794933"/>
            <a:ext cx="11717868" cy="764354"/>
          </a:xfrm>
          <a:prstGeom prst="rect">
            <a:avLst/>
          </a:prstGeom>
        </p:spPr>
        <p:txBody>
          <a:bodyPr anchor="t"/>
          <a:lstStyle>
            <a:lvl1pPr>
              <a:defRPr sz="6000" spc="-119"/>
            </a:lvl1pPr>
          </a:lstStyle>
          <a:p>
            <a:r>
              <a:t>Slide Title</a:t>
            </a:r>
          </a:p>
        </p:txBody>
      </p:sp>
      <p:sp>
        <p:nvSpPr>
          <p:cNvPr id="43" name="Slide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solidFill>
                  <a:srgbClr val="005493"/>
                </a:solidFill>
              </a:defRPr>
            </a:lvl1pPr>
          </a:lstStyle>
          <a:p>
            <a:r>
              <a:t>Slide Subtitle</a:t>
            </a:r>
          </a:p>
        </p:txBody>
      </p:sp>
      <p:sp>
        <p:nvSpPr>
          <p:cNvPr id="44" name="Body Level One…"/>
          <p:cNvSpPr txBox="1">
            <a:spLocks noGrp="1"/>
          </p:cNvSpPr>
          <p:nvPr>
            <p:ph type="body" idx="1" hasCustomPrompt="1"/>
          </p:nvPr>
        </p:nvSpPr>
        <p:spPr>
          <a:xfrm>
            <a:off x="643466" y="3485069"/>
            <a:ext cx="11717868" cy="4403207"/>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52" name="Slide Subtitle"/>
          <p:cNvSpPr txBox="1">
            <a:spLocks noGrp="1"/>
          </p:cNvSpPr>
          <p:nvPr>
            <p:ph type="body" sz="quarter" idx="21" hasCustomPrompt="1"/>
          </p:nvPr>
        </p:nvSpPr>
        <p:spPr>
          <a:xfrm>
            <a:off x="643466" y="2484779"/>
            <a:ext cx="5215468" cy="498550"/>
          </a:xfrm>
          <a:prstGeom prst="rect">
            <a:avLst/>
          </a:prstGeom>
        </p:spPr>
        <p:txBody>
          <a:bodyPr lIns="24383" tIns="24383" rIns="24383" bIns="24383"/>
          <a:lstStyle>
            <a:lvl1pPr defTabSz="457877">
              <a:defRPr sz="2964"/>
            </a:lvl1pPr>
          </a:lstStyle>
          <a:p>
            <a:r>
              <a:t>Slide Subtitle</a:t>
            </a:r>
          </a:p>
        </p:txBody>
      </p:sp>
      <p:sp>
        <p:nvSpPr>
          <p:cNvPr id="53" name="Body Level One…"/>
          <p:cNvSpPr txBox="1">
            <a:spLocks noGrp="1"/>
          </p:cNvSpPr>
          <p:nvPr>
            <p:ph type="body" sz="quarter" idx="1" hasCustomPrompt="1"/>
          </p:nvPr>
        </p:nvSpPr>
        <p:spPr>
          <a:xfrm>
            <a:off x="643466" y="3485069"/>
            <a:ext cx="5215468" cy="4403536"/>
          </a:xfrm>
          <a:prstGeom prst="rect">
            <a:avLst/>
          </a:prstGeom>
        </p:spPr>
        <p:txBody>
          <a:bodyPr/>
          <a:lstStyle>
            <a:lvl1pPr marL="431800" indent="-431800" defTabSz="1733930">
              <a:lnSpc>
                <a:spcPct val="90000"/>
              </a:lnSpc>
              <a:spcBef>
                <a:spcPts val="3200"/>
              </a:spcBef>
              <a:buSzPct val="123000"/>
              <a:buChar char="•"/>
              <a:defRPr sz="3400" b="0"/>
            </a:lvl1pPr>
            <a:lvl2pPr marL="1041400" indent="-431800" defTabSz="1733930">
              <a:lnSpc>
                <a:spcPct val="90000"/>
              </a:lnSpc>
              <a:spcBef>
                <a:spcPts val="3200"/>
              </a:spcBef>
              <a:buSzPct val="123000"/>
              <a:buChar char="•"/>
              <a:defRPr sz="3400" b="0"/>
            </a:lvl2pPr>
            <a:lvl3pPr marL="1651000" indent="-431800" defTabSz="1733930">
              <a:lnSpc>
                <a:spcPct val="90000"/>
              </a:lnSpc>
              <a:spcBef>
                <a:spcPts val="3200"/>
              </a:spcBef>
              <a:buSzPct val="123000"/>
              <a:buChar char="•"/>
              <a:defRPr sz="3400" b="0"/>
            </a:lvl3pPr>
            <a:lvl4pPr marL="2260600" indent="-431800" defTabSz="1733930">
              <a:lnSpc>
                <a:spcPct val="90000"/>
              </a:lnSpc>
              <a:spcBef>
                <a:spcPts val="3200"/>
              </a:spcBef>
              <a:buSzPct val="123000"/>
              <a:buChar char="•"/>
              <a:defRPr sz="3400" b="0"/>
            </a:lvl4pPr>
            <a:lvl5pPr marL="2870200" indent="-431800" defTabSz="1733930">
              <a:lnSpc>
                <a:spcPct val="90000"/>
              </a:lnSpc>
              <a:spcBef>
                <a:spcPts val="3200"/>
              </a:spcBef>
              <a:buSzPct val="123000"/>
              <a:buChar char="•"/>
              <a:defRPr sz="3400" b="0"/>
            </a:lvl5pPr>
          </a:lstStyle>
          <a:p>
            <a:r>
              <a:t>Slide bullet text</a:t>
            </a:r>
          </a:p>
          <a:p>
            <a:pPr lvl="1"/>
            <a:endParaRPr/>
          </a:p>
          <a:p>
            <a:pPr lvl="2"/>
            <a:endParaRPr/>
          </a:p>
          <a:p>
            <a:pPr lvl="3"/>
            <a:endParaRPr/>
          </a:p>
          <a:p>
            <a:pPr lvl="4"/>
            <a:endParaRPr/>
          </a:p>
        </p:txBody>
      </p:sp>
      <p:sp>
        <p:nvSpPr>
          <p:cNvPr id="54" name="660384004_1290x1720.jpg"/>
          <p:cNvSpPr>
            <a:spLocks noGrp="1"/>
          </p:cNvSpPr>
          <p:nvPr>
            <p:ph type="pic" sz="half" idx="22"/>
          </p:nvPr>
        </p:nvSpPr>
        <p:spPr>
          <a:xfrm>
            <a:off x="6502400" y="1001991"/>
            <a:ext cx="5822333" cy="7763111"/>
          </a:xfrm>
          <a:prstGeom prst="rect">
            <a:avLst/>
          </a:prstGeom>
        </p:spPr>
        <p:txBody>
          <a:bodyPr lIns="91439" tIns="45719" rIns="91439" bIns="45719">
            <a:noAutofit/>
          </a:bodyPr>
          <a:lstStyle/>
          <a:p>
            <a:endParaRPr/>
          </a:p>
        </p:txBody>
      </p:sp>
      <p:sp>
        <p:nvSpPr>
          <p:cNvPr id="55" name="Slide Title"/>
          <p:cNvSpPr txBox="1">
            <a:spLocks noGrp="1"/>
          </p:cNvSpPr>
          <p:nvPr>
            <p:ph type="title" hasCustomPrompt="1"/>
          </p:nvPr>
        </p:nvSpPr>
        <p:spPr>
          <a:xfrm>
            <a:off x="643466" y="1794933"/>
            <a:ext cx="5215468" cy="765387"/>
          </a:xfrm>
          <a:prstGeom prst="rect">
            <a:avLst/>
          </a:prstGeom>
        </p:spPr>
        <p:txBody>
          <a:bodyPr anchor="t"/>
          <a:lstStyle>
            <a:lvl1pPr>
              <a:defRPr sz="6000" spc="-119"/>
            </a:lvl1pPr>
          </a:lstStyle>
          <a:p>
            <a:r>
              <a:t>Slide Title</a:t>
            </a:r>
          </a:p>
        </p:txBody>
      </p:sp>
      <p:sp>
        <p:nvSpPr>
          <p:cNvPr id="5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63" name="Section Title"/>
          <p:cNvSpPr txBox="1">
            <a:spLocks noGrp="1"/>
          </p:cNvSpPr>
          <p:nvPr>
            <p:ph type="title" hasCustomPrompt="1"/>
          </p:nvPr>
        </p:nvSpPr>
        <p:spPr>
          <a:xfrm>
            <a:off x="643464" y="3637279"/>
            <a:ext cx="11717870" cy="2479042"/>
          </a:xfrm>
          <a:prstGeom prst="rect">
            <a:avLst/>
          </a:prstGeom>
        </p:spPr>
        <p:txBody>
          <a:bodyPr anchor="ctr"/>
          <a:lstStyle>
            <a:lvl1pPr>
              <a:defRPr b="0">
                <a:latin typeface="Helvetica Neue Medium"/>
                <a:ea typeface="Helvetica Neue Medium"/>
                <a:cs typeface="Helvetica Neue Medium"/>
                <a:sym typeface="Helvetica Neue Medium"/>
              </a:defRPr>
            </a:lvl1pPr>
          </a:lstStyle>
          <a:p>
            <a:r>
              <a:t>Section Title</a:t>
            </a:r>
          </a:p>
        </p:txBody>
      </p:sp>
      <p:sp>
        <p:nvSpPr>
          <p:cNvPr id="64" name="Slide Number"/>
          <p:cNvSpPr txBox="1">
            <a:spLocks noGrp="1"/>
          </p:cNvSpPr>
          <p:nvPr>
            <p:ph type="sldNum" sz="quarter" idx="2"/>
          </p:nvPr>
        </p:nvSpPr>
        <p:spPr>
          <a:xfrm>
            <a:off x="6380889" y="8170057"/>
            <a:ext cx="236357" cy="22772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71" name="Agenda Title"/>
          <p:cNvSpPr txBox="1">
            <a:spLocks noGrp="1"/>
          </p:cNvSpPr>
          <p:nvPr>
            <p:ph type="title" hasCustomPrompt="1"/>
          </p:nvPr>
        </p:nvSpPr>
        <p:spPr>
          <a:xfrm>
            <a:off x="643466" y="1794933"/>
            <a:ext cx="11717868" cy="765387"/>
          </a:xfrm>
          <a:prstGeom prst="rect">
            <a:avLst/>
          </a:prstGeom>
        </p:spPr>
        <p:txBody>
          <a:bodyPr anchor="t"/>
          <a:lstStyle>
            <a:lvl1pPr>
              <a:defRPr sz="6000" spc="-119"/>
            </a:lvl1pPr>
          </a:lstStyle>
          <a:p>
            <a:r>
              <a:t>Agenda Title</a:t>
            </a:r>
          </a:p>
        </p:txBody>
      </p:sp>
      <p:sp>
        <p:nvSpPr>
          <p:cNvPr id="72" name="Agenda Subtitle"/>
          <p:cNvSpPr txBox="1">
            <a:spLocks noGrp="1"/>
          </p:cNvSpPr>
          <p:nvPr>
            <p:ph type="body" sz="quarter" idx="21" hasCustomPrompt="1"/>
          </p:nvPr>
        </p:nvSpPr>
        <p:spPr>
          <a:xfrm>
            <a:off x="643466" y="2484779"/>
            <a:ext cx="11717868" cy="498550"/>
          </a:xfrm>
          <a:prstGeom prst="rect">
            <a:avLst/>
          </a:prstGeom>
        </p:spPr>
        <p:txBody>
          <a:bodyPr lIns="24383" tIns="24383" rIns="24383" bIns="24383"/>
          <a:lstStyle>
            <a:lvl1pPr defTabSz="457877">
              <a:defRPr sz="2964"/>
            </a:lvl1pPr>
          </a:lstStyle>
          <a:p>
            <a:r>
              <a:t>Agenda Subtitle</a:t>
            </a:r>
          </a:p>
        </p:txBody>
      </p:sp>
      <p:sp>
        <p:nvSpPr>
          <p:cNvPr id="73" name="Body Level One…"/>
          <p:cNvSpPr txBox="1">
            <a:spLocks noGrp="1"/>
          </p:cNvSpPr>
          <p:nvPr>
            <p:ph type="body" idx="1" hasCustomPrompt="1"/>
          </p:nvPr>
        </p:nvSpPr>
        <p:spPr>
          <a:xfrm>
            <a:off x="643466" y="3485069"/>
            <a:ext cx="11717868" cy="4403207"/>
          </a:xfrm>
          <a:prstGeom prst="rect">
            <a:avLst/>
          </a:prstGeom>
        </p:spPr>
        <p:txBody>
          <a:bodyPr/>
          <a:lstStyle>
            <a:lvl1pPr>
              <a:spcBef>
                <a:spcPts val="1200"/>
              </a:spcBef>
              <a:defRPr b="0" spc="-38"/>
            </a:lvl1pPr>
            <a:lvl2pPr>
              <a:spcBef>
                <a:spcPts val="1200"/>
              </a:spcBef>
              <a:defRPr b="0" spc="-38"/>
            </a:lvl2pPr>
            <a:lvl3pPr>
              <a:spcBef>
                <a:spcPts val="1200"/>
              </a:spcBef>
              <a:defRPr b="0" spc="-38"/>
            </a:lvl3pPr>
            <a:lvl4pPr>
              <a:spcBef>
                <a:spcPts val="1200"/>
              </a:spcBef>
              <a:defRPr b="0" spc="-38"/>
            </a:lvl4pPr>
            <a:lvl5pPr>
              <a:spcBef>
                <a:spcPts val="1200"/>
              </a:spcBef>
              <a:defRPr b="0" spc="-38"/>
            </a:lvl5pPr>
          </a:lstStyle>
          <a:p>
            <a:r>
              <a:t>Agenda Topics</a:t>
            </a:r>
          </a:p>
          <a:p>
            <a:pPr lvl="1"/>
            <a:endParaRPr/>
          </a:p>
          <a:p>
            <a:pPr lvl="2"/>
            <a:endParaRPr/>
          </a:p>
          <a:p>
            <a:pPr lvl="3"/>
            <a:endParaRPr/>
          </a:p>
          <a:p>
            <a:pPr lvl="4"/>
            <a:endParaRP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81" name="Body Level One…"/>
          <p:cNvSpPr txBox="1">
            <a:spLocks noGrp="1"/>
          </p:cNvSpPr>
          <p:nvPr>
            <p:ph type="body" sz="quarter" idx="1" hasCustomPrompt="1"/>
          </p:nvPr>
        </p:nvSpPr>
        <p:spPr>
          <a:xfrm>
            <a:off x="643466" y="3843649"/>
            <a:ext cx="11717868" cy="2066302"/>
          </a:xfrm>
          <a:prstGeom prst="rect">
            <a:avLst/>
          </a:prstGeom>
        </p:spPr>
        <p:txBody>
          <a:bodyPr anchor="ctr"/>
          <a:lstStyle>
            <a:lvl1pPr algn="ctr" defTabSz="1733930">
              <a:lnSpc>
                <a:spcPct val="80000"/>
              </a:lnSpc>
              <a:defRPr sz="8200" b="0" spc="-164">
                <a:latin typeface="Helvetica Neue Medium"/>
                <a:ea typeface="Helvetica Neue Medium"/>
                <a:cs typeface="Helvetica Neue Medium"/>
                <a:sym typeface="Helvetica Neue Medium"/>
              </a:defRPr>
            </a:lvl1pPr>
            <a:lvl2pPr algn="ctr" defTabSz="1733930">
              <a:lnSpc>
                <a:spcPct val="80000"/>
              </a:lnSpc>
              <a:defRPr sz="8200" b="0" spc="-164">
                <a:latin typeface="Helvetica Neue Medium"/>
                <a:ea typeface="Helvetica Neue Medium"/>
                <a:cs typeface="Helvetica Neue Medium"/>
                <a:sym typeface="Helvetica Neue Medium"/>
              </a:defRPr>
            </a:lvl2pPr>
            <a:lvl3pPr algn="ctr" defTabSz="1733930">
              <a:lnSpc>
                <a:spcPct val="80000"/>
              </a:lnSpc>
              <a:defRPr sz="8200" b="0" spc="-164">
                <a:latin typeface="Helvetica Neue Medium"/>
                <a:ea typeface="Helvetica Neue Medium"/>
                <a:cs typeface="Helvetica Neue Medium"/>
                <a:sym typeface="Helvetica Neue Medium"/>
              </a:defRPr>
            </a:lvl3pPr>
            <a:lvl4pPr algn="ctr" defTabSz="1733930">
              <a:lnSpc>
                <a:spcPct val="80000"/>
              </a:lnSpc>
              <a:defRPr sz="8200" b="0" spc="-164">
                <a:latin typeface="Helvetica Neue Medium"/>
                <a:ea typeface="Helvetica Neue Medium"/>
                <a:cs typeface="Helvetica Neue Medium"/>
                <a:sym typeface="Helvetica Neue Medium"/>
              </a:defRPr>
            </a:lvl4pPr>
            <a:lvl5pPr algn="ctr" defTabSz="1733930">
              <a:lnSpc>
                <a:spcPct val="80000"/>
              </a:lnSpc>
              <a:defRPr sz="8200" b="0" spc="-164">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8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89" name="Body Level One…"/>
          <p:cNvSpPr txBox="1">
            <a:spLocks noGrp="1"/>
          </p:cNvSpPr>
          <p:nvPr>
            <p:ph type="body" sz="half" idx="1" hasCustomPrompt="1"/>
          </p:nvPr>
        </p:nvSpPr>
        <p:spPr>
          <a:xfrm>
            <a:off x="643466" y="1793027"/>
            <a:ext cx="11717868" cy="3862179"/>
          </a:xfrm>
          <a:prstGeom prst="rect">
            <a:avLst/>
          </a:prstGeom>
        </p:spPr>
        <p:txBody>
          <a:bodyPr anchor="b"/>
          <a:lstStyle>
            <a:lvl1pPr algn="ctr" defTabSz="1733930">
              <a:lnSpc>
                <a:spcPct val="80000"/>
              </a:lnSpc>
              <a:defRPr sz="17600" spc="-176"/>
            </a:lvl1pPr>
            <a:lvl2pPr algn="ctr" defTabSz="1733930">
              <a:lnSpc>
                <a:spcPct val="80000"/>
              </a:lnSpc>
              <a:defRPr sz="17600" spc="-176"/>
            </a:lvl2pPr>
            <a:lvl3pPr algn="ctr" defTabSz="1733930">
              <a:lnSpc>
                <a:spcPct val="80000"/>
              </a:lnSpc>
              <a:defRPr sz="17600" spc="-176"/>
            </a:lvl3pPr>
            <a:lvl4pPr algn="ctr" defTabSz="1733930">
              <a:lnSpc>
                <a:spcPct val="80000"/>
              </a:lnSpc>
              <a:defRPr sz="17600" spc="-176"/>
            </a:lvl4pPr>
            <a:lvl5pPr algn="ctr" defTabSz="1733930">
              <a:lnSpc>
                <a:spcPct val="80000"/>
              </a:lnSpc>
              <a:defRPr sz="17600" spc="-176"/>
            </a:lvl5pPr>
          </a:lstStyle>
          <a:p>
            <a:r>
              <a:t>100%</a:t>
            </a:r>
          </a:p>
          <a:p>
            <a:pPr lvl="1"/>
            <a:endParaRPr/>
          </a:p>
          <a:p>
            <a:pPr lvl="2"/>
            <a:endParaRPr/>
          </a:p>
          <a:p>
            <a:pPr lvl="3"/>
            <a:endParaRPr/>
          </a:p>
          <a:p>
            <a:pPr lvl="4"/>
            <a:endParaRPr/>
          </a:p>
        </p:txBody>
      </p:sp>
      <p:sp>
        <p:nvSpPr>
          <p:cNvPr id="90" name="Fact information"/>
          <p:cNvSpPr txBox="1">
            <a:spLocks noGrp="1"/>
          </p:cNvSpPr>
          <p:nvPr>
            <p:ph type="body" sz="quarter" idx="21" hasCustomPrompt="1"/>
          </p:nvPr>
        </p:nvSpPr>
        <p:spPr>
          <a:xfrm>
            <a:off x="643466" y="5625696"/>
            <a:ext cx="11717868" cy="498550"/>
          </a:xfrm>
          <a:prstGeom prst="rect">
            <a:avLst/>
          </a:prstGeom>
        </p:spPr>
        <p:txBody>
          <a:bodyPr lIns="24383" tIns="24383" rIns="24383" bIns="24383"/>
          <a:lstStyle>
            <a:lvl1pPr algn="ctr" defTabSz="457877">
              <a:defRPr sz="2964"/>
            </a:lvl1pPr>
          </a:lstStyle>
          <a:p>
            <a:r>
              <a:t>Fact information</a:t>
            </a: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theme" Target="../theme/theme2.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resentation Title"/>
          <p:cNvSpPr txBox="1">
            <a:spLocks noGrp="1"/>
          </p:cNvSpPr>
          <p:nvPr>
            <p:ph type="title" hasCustomPrompt="1"/>
          </p:nvPr>
        </p:nvSpPr>
        <p:spPr>
          <a:xfrm>
            <a:off x="643464" y="2592528"/>
            <a:ext cx="11717870" cy="247904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b">
            <a:normAutofit/>
          </a:bodyPr>
          <a:lstStyle/>
          <a:p>
            <a:r>
              <a:t>Presentation Title</a:t>
            </a:r>
          </a:p>
        </p:txBody>
      </p:sp>
      <p:sp>
        <p:nvSpPr>
          <p:cNvPr id="3" name="Body Level One…"/>
          <p:cNvSpPr txBox="1">
            <a:spLocks noGrp="1"/>
          </p:cNvSpPr>
          <p:nvPr>
            <p:ph type="body" idx="1" hasCustomPrompt="1"/>
          </p:nvPr>
        </p:nvSpPr>
        <p:spPr>
          <a:xfrm>
            <a:off x="640715" y="5071568"/>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p>
            <a:r>
              <a:t>Presentation Subtitle</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6380889" y="8167799"/>
            <a:ext cx="236357" cy="227721"/>
          </a:xfrm>
          <a:prstGeom prst="rect">
            <a:avLst/>
          </a:prstGeom>
          <a:ln w="3175">
            <a:miter lim="400000"/>
          </a:ln>
        </p:spPr>
        <p:txBody>
          <a:bodyPr wrap="none" lIns="27093" tIns="27093" rIns="27093" bIns="27093" anchor="b">
            <a:spAutoFit/>
          </a:bodyPr>
          <a:lstStyle>
            <a:lvl1pPr defTabSz="415431">
              <a:defRPr sz="12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p:titleStyle>
    <p:bodyStyle>
      <a:lvl1pPr marL="0" marR="0" indent="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1pPr>
      <a:lvl2pPr marL="0" marR="0" indent="457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2pPr>
      <a:lvl3pPr marL="0" marR="0" indent="914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3pPr>
      <a:lvl4pPr marL="0" marR="0" indent="1371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4pPr>
      <a:lvl5pPr marL="0" marR="0" indent="18288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5pPr>
      <a:lvl6pPr marL="0" marR="0" indent="22860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6pPr>
      <a:lvl7pPr marL="0" marR="0" indent="27432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7pPr>
      <a:lvl8pPr marL="0" marR="0" indent="32004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8pPr>
      <a:lvl9pPr marL="0" marR="0" indent="3657600" algn="l" defTabSz="587022" rtl="0" latinLnBrk="0">
        <a:lnSpc>
          <a:spcPct val="100000"/>
        </a:lnSpc>
        <a:spcBef>
          <a:spcPts val="0"/>
        </a:spcBef>
        <a:spcAft>
          <a:spcPts val="0"/>
        </a:spcAft>
        <a:buClrTx/>
        <a:buSzTx/>
        <a:buFontTx/>
        <a:buNone/>
        <a:tabLst/>
        <a:defRPr sz="3800" b="1" i="0" u="none" strike="noStrike" cap="none" spc="0" baseline="0">
          <a:solidFill>
            <a:srgbClr val="000000"/>
          </a:solidFill>
          <a:uFillTx/>
          <a:latin typeface="+mn-lt"/>
          <a:ea typeface="+mn-ea"/>
          <a:cs typeface="+mn-cs"/>
          <a:sym typeface="Helvetica Neue"/>
        </a:defRPr>
      </a:lvl9pPr>
    </p:bodyStyle>
    <p:otherStyle>
      <a:lvl1pPr marL="0" marR="0" indent="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1pPr>
      <a:lvl2pPr marL="0" marR="0" indent="457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2pPr>
      <a:lvl3pPr marL="0" marR="0" indent="914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3pPr>
      <a:lvl4pPr marL="0" marR="0" indent="1371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4pPr>
      <a:lvl5pPr marL="0" marR="0" indent="18288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5pPr>
      <a:lvl6pPr marL="0" marR="0" indent="22860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6pPr>
      <a:lvl7pPr marL="0" marR="0" indent="27432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7pPr>
      <a:lvl8pPr marL="0" marR="0" indent="32004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8pPr>
      <a:lvl9pPr marL="0" marR="0" indent="3657600" algn="ctr" defTabSz="415431"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Helvetica Neue"/>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94080" y="519290"/>
            <a:ext cx="11216640" cy="188524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94080" y="2596444"/>
            <a:ext cx="11216640" cy="618857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94080" y="9040143"/>
            <a:ext cx="2926080" cy="519289"/>
          </a:xfrm>
          <a:prstGeom prst="rect">
            <a:avLst/>
          </a:prstGeom>
        </p:spPr>
        <p:txBody>
          <a:bodyPr vert="horz" lIns="91440" tIns="45720" rIns="91440" bIns="45720" rtlCol="0" anchor="ctr"/>
          <a:lstStyle>
            <a:lvl1pPr algn="l">
              <a:defRPr sz="1280">
                <a:solidFill>
                  <a:schemeClr val="tx1">
                    <a:tint val="75000"/>
                  </a:schemeClr>
                </a:solidFill>
              </a:defRPr>
            </a:lvl1pPr>
          </a:lstStyle>
          <a:p>
            <a:fld id="{54D997E8-DDEE-43F1-8D9B-F8A1E11DE488}" type="datetime1">
              <a:rPr lang="en-US" smtClean="0"/>
              <a:t>11/8/2022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307840" y="9040143"/>
            <a:ext cx="4389120" cy="519289"/>
          </a:xfrm>
          <a:prstGeom prst="rect">
            <a:avLst/>
          </a:prstGeom>
        </p:spPr>
        <p:txBody>
          <a:bodyPr vert="horz" lIns="91440" tIns="45720" rIns="91440" bIns="45720" rtlCol="0" anchor="ctr"/>
          <a:lstStyle>
            <a:lvl1pPr algn="ctr">
              <a:defRPr sz="128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9184640" y="9040143"/>
            <a:ext cx="2926080" cy="519289"/>
          </a:xfrm>
          <a:prstGeom prst="rect">
            <a:avLst/>
          </a:prstGeom>
        </p:spPr>
        <p:txBody>
          <a:bodyPr vert="horz" lIns="91440" tIns="45720" rIns="91440" bIns="45720" rtlCol="0" anchor="ctr"/>
          <a:lstStyle>
            <a:lvl1pPr algn="r">
              <a:defRPr sz="128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3414876996"/>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Lst>
  <p:hf hdr="0" ftr="0" dt="0"/>
  <p:txStyles>
    <p:titleStyle>
      <a:lvl1pPr algn="l" defTabSz="975390" rtl="0" eaLnBrk="1" latinLnBrk="0" hangingPunct="1">
        <a:lnSpc>
          <a:spcPct val="90000"/>
        </a:lnSpc>
        <a:spcBef>
          <a:spcPct val="0"/>
        </a:spcBef>
        <a:buNone/>
        <a:defRPr sz="4693" kern="1200">
          <a:solidFill>
            <a:srgbClr val="0070C0"/>
          </a:solidFill>
          <a:latin typeface="Verdana" panose="020B0604030504040204" pitchFamily="34" charset="0"/>
          <a:ea typeface="Verdana" panose="020B0604030504040204" pitchFamily="34" charset="0"/>
          <a:cs typeface="+mj-cs"/>
        </a:defRPr>
      </a:lvl1pPr>
    </p:titleStyle>
    <p:body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p:bodyStyle>
    <p:otherStyle>
      <a:defPPr>
        <a:defRPr lang="en-US"/>
      </a:defPPr>
      <a:lvl1pPr marL="0" algn="l" defTabSz="975390" rtl="0" eaLnBrk="1" latinLnBrk="0" hangingPunct="1">
        <a:defRPr sz="1920" kern="1200">
          <a:solidFill>
            <a:schemeClr val="tx1"/>
          </a:solidFill>
          <a:latin typeface="+mn-lt"/>
          <a:ea typeface="+mn-ea"/>
          <a:cs typeface="+mn-cs"/>
        </a:defRPr>
      </a:lvl1pPr>
      <a:lvl2pPr marL="487695" algn="l" defTabSz="975390" rtl="0" eaLnBrk="1" latinLnBrk="0" hangingPunct="1">
        <a:defRPr sz="1920" kern="1200">
          <a:solidFill>
            <a:schemeClr val="tx1"/>
          </a:solidFill>
          <a:latin typeface="+mn-lt"/>
          <a:ea typeface="+mn-ea"/>
          <a:cs typeface="+mn-cs"/>
        </a:defRPr>
      </a:lvl2pPr>
      <a:lvl3pPr marL="975390" algn="l" defTabSz="975390" rtl="0" eaLnBrk="1" latinLnBrk="0" hangingPunct="1">
        <a:defRPr sz="1920" kern="1200">
          <a:solidFill>
            <a:schemeClr val="tx1"/>
          </a:solidFill>
          <a:latin typeface="+mn-lt"/>
          <a:ea typeface="+mn-ea"/>
          <a:cs typeface="+mn-cs"/>
        </a:defRPr>
      </a:lvl3pPr>
      <a:lvl4pPr marL="1463086" algn="l" defTabSz="975390" rtl="0" eaLnBrk="1" latinLnBrk="0" hangingPunct="1">
        <a:defRPr sz="1920" kern="1200">
          <a:solidFill>
            <a:schemeClr val="tx1"/>
          </a:solidFill>
          <a:latin typeface="+mn-lt"/>
          <a:ea typeface="+mn-ea"/>
          <a:cs typeface="+mn-cs"/>
        </a:defRPr>
      </a:lvl4pPr>
      <a:lvl5pPr marL="1950781" algn="l" defTabSz="975390" rtl="0" eaLnBrk="1" latinLnBrk="0" hangingPunct="1">
        <a:defRPr sz="1920" kern="1200">
          <a:solidFill>
            <a:schemeClr val="tx1"/>
          </a:solidFill>
          <a:latin typeface="+mn-lt"/>
          <a:ea typeface="+mn-ea"/>
          <a:cs typeface="+mn-cs"/>
        </a:defRPr>
      </a:lvl5pPr>
      <a:lvl6pPr marL="2438476" algn="l" defTabSz="975390" rtl="0" eaLnBrk="1" latinLnBrk="0" hangingPunct="1">
        <a:defRPr sz="1920" kern="1200">
          <a:solidFill>
            <a:schemeClr val="tx1"/>
          </a:solidFill>
          <a:latin typeface="+mn-lt"/>
          <a:ea typeface="+mn-ea"/>
          <a:cs typeface="+mn-cs"/>
        </a:defRPr>
      </a:lvl6pPr>
      <a:lvl7pPr marL="2926171" algn="l" defTabSz="975390" rtl="0" eaLnBrk="1" latinLnBrk="0" hangingPunct="1">
        <a:defRPr sz="1920" kern="1200">
          <a:solidFill>
            <a:schemeClr val="tx1"/>
          </a:solidFill>
          <a:latin typeface="+mn-lt"/>
          <a:ea typeface="+mn-ea"/>
          <a:cs typeface="+mn-cs"/>
        </a:defRPr>
      </a:lvl7pPr>
      <a:lvl8pPr marL="3413867" algn="l" defTabSz="975390" rtl="0" eaLnBrk="1" latinLnBrk="0" hangingPunct="1">
        <a:defRPr sz="1920" kern="1200">
          <a:solidFill>
            <a:schemeClr val="tx1"/>
          </a:solidFill>
          <a:latin typeface="+mn-lt"/>
          <a:ea typeface="+mn-ea"/>
          <a:cs typeface="+mn-cs"/>
        </a:defRPr>
      </a:lvl8pPr>
      <a:lvl9pPr marL="3901562" algn="l" defTabSz="975390" rtl="0" eaLnBrk="1" latinLnBrk="0" hangingPunct="1">
        <a:defRPr sz="19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customXml" Target="../ink/ink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8" Type="http://schemas.openxmlformats.org/officeDocument/2006/relationships/customXml" Target="../ink/ink5.xml"/><Relationship Id="rId3" Type="http://schemas.openxmlformats.org/officeDocument/2006/relationships/customXml" Target="../ink/ink2.xml"/><Relationship Id="rId7" Type="http://schemas.openxmlformats.org/officeDocument/2006/relationships/customXml" Target="../ink/ink4.xml"/><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60.png"/><Relationship Id="rId5" Type="http://schemas.openxmlformats.org/officeDocument/2006/relationships/customXml" Target="../ink/ink3.xml"/><Relationship Id="rId10" Type="http://schemas.openxmlformats.org/officeDocument/2006/relationships/customXml" Target="../ink/ink6.xml"/><Relationship Id="rId4" Type="http://schemas.openxmlformats.org/officeDocument/2006/relationships/image" Target="../media/image4.png"/><Relationship Id="rId9" Type="http://schemas.openxmlformats.org/officeDocument/2006/relationships/image" Target="../media/image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hyperlink" Target="https://www.scrum.org/resources/blog/making-tech-debt-visible" TargetMode="External"/><Relationship Id="rId2" Type="http://schemas.openxmlformats.org/officeDocument/2006/relationships/notesSlide" Target="../notesSlides/notesSlide17.xml"/><Relationship Id="rId1" Type="http://schemas.openxmlformats.org/officeDocument/2006/relationships/slideLayout" Target="../slideLayouts/slideLayout15.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15.xml"/><Relationship Id="rId4" Type="http://schemas.openxmlformats.org/officeDocument/2006/relationships/hyperlink" Target="https://www.fastcompany.com/3028778/why-facebook-invented-a-new-php-derived-language-called-hac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hhvm.com/" TargetMode="External"/><Relationship Id="rId2" Type="http://schemas.openxmlformats.org/officeDocument/2006/relationships/notesSlide" Target="../notesSlides/notesSlide23.xml"/><Relationship Id="rId1" Type="http://schemas.openxmlformats.org/officeDocument/2006/relationships/slideLayout" Target="../slideLayouts/slideLayout15.xml"/><Relationship Id="rId5" Type="http://schemas.openxmlformats.org/officeDocument/2006/relationships/image" Target="../media/image14.svg"/><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3" Type="http://schemas.openxmlformats.org/officeDocument/2006/relationships/hyperlink" Target="https://www.fastcompany.com/3028778/why-facebook-invented-a-new-php-derived-language-called-hack" TargetMode="External"/><Relationship Id="rId2" Type="http://schemas.openxmlformats.org/officeDocument/2006/relationships/notesSlide" Target="../notesSlides/notesSlide24.xml"/><Relationship Id="rId1" Type="http://schemas.openxmlformats.org/officeDocument/2006/relationships/slideLayout" Target="../slideLayouts/slideLayout15.xml"/><Relationship Id="rId5" Type="http://schemas.openxmlformats.org/officeDocument/2006/relationships/image" Target="../media/image15.jpeg"/><Relationship Id="rId4" Type="http://schemas.openxmlformats.org/officeDocument/2006/relationships/hyperlink" Target="https://thenewstack.io/instagram-makes-smooth-move-python-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5.xml"/><Relationship Id="rId1" Type="http://schemas.openxmlformats.org/officeDocument/2006/relationships/slideLayout" Target="../slideLayouts/slideLayout15.xml"/><Relationship Id="rId5" Type="http://schemas.openxmlformats.org/officeDocument/2006/relationships/image" Target="../media/image16.png"/><Relationship Id="rId4" Type="http://schemas.openxmlformats.org/officeDocument/2006/relationships/hyperlink" Target="https://www.youtube.com/watch?v=66XoCk79kj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euccas.github.io/blog/20170616/how-instagram-moved-to-python-3.html" TargetMode="External"/><Relationship Id="rId2" Type="http://schemas.openxmlformats.org/officeDocument/2006/relationships/notesSlide" Target="../notesSlides/notesSlide26.xml"/><Relationship Id="rId1" Type="http://schemas.openxmlformats.org/officeDocument/2006/relationships/slideLayout" Target="../slideLayouts/slideLayout15.xml"/><Relationship Id="rId5" Type="http://schemas.openxmlformats.org/officeDocument/2006/relationships/image" Target="../media/image17.png"/><Relationship Id="rId4" Type="http://schemas.openxmlformats.org/officeDocument/2006/relationships/hyperlink" Target="https://www.youtube.com/watch?v=66XoCk79kjM"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hyperlink" Target="https://learning.oreilly.com/library/view/refactoring-improving-the/9780134757681/ch03.xhtml#ch03lev1sec6" TargetMode="External"/><Relationship Id="rId13" Type="http://schemas.openxmlformats.org/officeDocument/2006/relationships/hyperlink" Target="https://learning.oreilly.com/library/view/refactoring-improving-the/9780134757681/ch03.xhtml#ch03lev1sec11" TargetMode="External"/><Relationship Id="rId18" Type="http://schemas.openxmlformats.org/officeDocument/2006/relationships/hyperlink" Target="https://learning.oreilly.com/library/view/refactoring-improving-the/9780134757681/ch03.xhtml#ch03lev1sec16" TargetMode="External"/><Relationship Id="rId3" Type="http://schemas.openxmlformats.org/officeDocument/2006/relationships/hyperlink" Target="https://learning.oreilly.com/library/view/refactoring-improving-the/9780134757681/ch03.xhtml#ch03lev1sec1" TargetMode="External"/><Relationship Id="rId21" Type="http://schemas.openxmlformats.org/officeDocument/2006/relationships/hyperlink" Target="https://learning.oreilly.com/library/view/refactoring-improving-the/9780134757681/ch03.xhtml#ch03lev1sec19" TargetMode="External"/><Relationship Id="rId7" Type="http://schemas.openxmlformats.org/officeDocument/2006/relationships/hyperlink" Target="https://learning.oreilly.com/library/view/refactoring-improving-the/9780134757681/ch03.xhtml#ch03lev1sec5" TargetMode="External"/><Relationship Id="rId12" Type="http://schemas.openxmlformats.org/officeDocument/2006/relationships/hyperlink" Target="https://learning.oreilly.com/library/view/refactoring-improving-the/9780134757681/ch03.xhtml#ch03lev1sec10" TargetMode="External"/><Relationship Id="rId17" Type="http://schemas.openxmlformats.org/officeDocument/2006/relationships/hyperlink" Target="https://learning.oreilly.com/library/view/refactoring-improving-the/9780134757681/ch03.xhtml#ch03lev1sec15" TargetMode="External"/><Relationship Id="rId25" Type="http://schemas.openxmlformats.org/officeDocument/2006/relationships/hyperlink" Target="https://learning.oreilly.com/library/view/refactoring-improving-the/9780134757681/ch03.xhtml#ch03lev1sec23" TargetMode="External"/><Relationship Id="rId2" Type="http://schemas.openxmlformats.org/officeDocument/2006/relationships/notesSlide" Target="../notesSlides/notesSlide5.xml"/><Relationship Id="rId16" Type="http://schemas.openxmlformats.org/officeDocument/2006/relationships/hyperlink" Target="https://learning.oreilly.com/library/view/refactoring-improving-the/9780134757681/ch03.xhtml#ch03lev1sec14" TargetMode="External"/><Relationship Id="rId20" Type="http://schemas.openxmlformats.org/officeDocument/2006/relationships/hyperlink" Target="https://learning.oreilly.com/library/view/refactoring-improving-the/9780134757681/ch03.xhtml#ch03lev1sec18" TargetMode="External"/><Relationship Id="rId1" Type="http://schemas.openxmlformats.org/officeDocument/2006/relationships/slideLayout" Target="../slideLayouts/slideLayout4.xml"/><Relationship Id="rId6" Type="http://schemas.openxmlformats.org/officeDocument/2006/relationships/hyperlink" Target="https://learning.oreilly.com/library/view/refactoring-improving-the/9780134757681/ch03.xhtml#ch03lev1sec4" TargetMode="External"/><Relationship Id="rId11" Type="http://schemas.openxmlformats.org/officeDocument/2006/relationships/hyperlink" Target="https://learning.oreilly.com/library/view/refactoring-improving-the/9780134757681/ch03.xhtml#ch03lev1sec9" TargetMode="External"/><Relationship Id="rId24" Type="http://schemas.openxmlformats.org/officeDocument/2006/relationships/hyperlink" Target="https://learning.oreilly.com/library/view/refactoring-improving-the/9780134757681/ch03.xhtml#ch03lev1sec22" TargetMode="External"/><Relationship Id="rId5" Type="http://schemas.openxmlformats.org/officeDocument/2006/relationships/hyperlink" Target="https://learning.oreilly.com/library/view/refactoring-improving-the/9780134757681/ch03.xhtml#ch03lev1sec3" TargetMode="External"/><Relationship Id="rId15" Type="http://schemas.openxmlformats.org/officeDocument/2006/relationships/hyperlink" Target="https://learning.oreilly.com/library/view/refactoring-improving-the/9780134757681/ch03.xhtml#ch03lev1sec13" TargetMode="External"/><Relationship Id="rId23" Type="http://schemas.openxmlformats.org/officeDocument/2006/relationships/hyperlink" Target="https://learning.oreilly.com/library/view/refactoring-improving-the/9780134757681/ch03.xhtml#ch03lev1sec21" TargetMode="External"/><Relationship Id="rId10" Type="http://schemas.openxmlformats.org/officeDocument/2006/relationships/hyperlink" Target="https://learning.oreilly.com/library/view/refactoring-improving-the/9780134757681/ch03.xhtml#ch03lev1sec8" TargetMode="External"/><Relationship Id="rId19" Type="http://schemas.openxmlformats.org/officeDocument/2006/relationships/hyperlink" Target="https://learning.oreilly.com/library/view/refactoring-improving-the/9780134757681/ch03.xhtml#ch03lev1sec17" TargetMode="External"/><Relationship Id="rId4" Type="http://schemas.openxmlformats.org/officeDocument/2006/relationships/hyperlink" Target="https://learning.oreilly.com/library/view/refactoring-improving-the/9780134757681/ch03.xhtml#ch03lev1sec2" TargetMode="External"/><Relationship Id="rId9" Type="http://schemas.openxmlformats.org/officeDocument/2006/relationships/hyperlink" Target="https://learning.oreilly.com/library/view/refactoring-improving-the/9780134757681/ch03.xhtml#ch03lev1sec7" TargetMode="External"/><Relationship Id="rId14" Type="http://schemas.openxmlformats.org/officeDocument/2006/relationships/hyperlink" Target="https://learning.oreilly.com/library/view/refactoring-improving-the/9780134757681/ch03.xhtml#ch03lev1sec12" TargetMode="External"/><Relationship Id="rId22" Type="http://schemas.openxmlformats.org/officeDocument/2006/relationships/hyperlink" Target="https://learning.oreilly.com/library/view/refactoring-improving-the/9780134757681/ch03.xhtml#ch03lev1sec20"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 name="CS 4530/5500…"/>
          <p:cNvSpPr txBox="1">
            <a:spLocks noGrp="1"/>
          </p:cNvSpPr>
          <p:nvPr>
            <p:ph type="ctrTitle"/>
          </p:nvPr>
        </p:nvSpPr>
        <p:spPr>
          <a:xfrm>
            <a:off x="643465" y="2159035"/>
            <a:ext cx="11717870" cy="2479041"/>
          </a:xfrm>
          <a:prstGeom prst="rect">
            <a:avLst/>
          </a:prstGeom>
        </p:spPr>
        <p:txBody>
          <a:bodyPr/>
          <a:lstStyle/>
          <a:p>
            <a:pPr>
              <a:defRPr sz="4800" spc="-96">
                <a:solidFill>
                  <a:srgbClr val="005493"/>
                </a:solidFill>
              </a:defRPr>
            </a:pPr>
            <a:r>
              <a:rPr dirty="0"/>
              <a:t>CS 4530</a:t>
            </a:r>
          </a:p>
          <a:p>
            <a:pPr>
              <a:defRPr sz="3800" spc="-76">
                <a:solidFill>
                  <a:srgbClr val="005493"/>
                </a:solidFill>
              </a:defRPr>
            </a:pPr>
            <a:r>
              <a:rPr dirty="0"/>
              <a:t>Fundamentals</a:t>
            </a:r>
            <a:r>
              <a:rPr lang="en-US" dirty="0"/>
              <a:t> </a:t>
            </a:r>
            <a:r>
              <a:rPr dirty="0"/>
              <a:t>of Software Engineering</a:t>
            </a:r>
          </a:p>
        </p:txBody>
      </p:sp>
      <p:sp>
        <p:nvSpPr>
          <p:cNvPr id="135" name="Jonathan Bell, Frank Tip, Mitch Wand…"/>
          <p:cNvSpPr txBox="1">
            <a:spLocks noGrp="1"/>
          </p:cNvSpPr>
          <p:nvPr>
            <p:ph type="subTitle" sz="quarter" idx="1"/>
          </p:nvPr>
        </p:nvSpPr>
        <p:spPr>
          <a:xfrm>
            <a:off x="643466" y="5733117"/>
            <a:ext cx="11717868" cy="1016001"/>
          </a:xfrm>
          <a:prstGeom prst="rect">
            <a:avLst/>
          </a:prstGeom>
        </p:spPr>
        <p:txBody>
          <a:bodyPr/>
          <a:lstStyle/>
          <a:p>
            <a:pPr>
              <a:defRPr sz="2400"/>
            </a:pPr>
            <a:r>
              <a:rPr lang="en-US" dirty="0"/>
              <a:t>Jonathan Bell, Adeel Bhutta, Mitch Wand</a:t>
            </a:r>
          </a:p>
          <a:p>
            <a:pPr>
              <a:defRPr sz="2400"/>
            </a:pPr>
            <a:r>
              <a:rPr lang="en-US" dirty="0"/>
              <a:t>Khoury College of Computer Sciences</a:t>
            </a:r>
          </a:p>
        </p:txBody>
      </p:sp>
      <p:sp>
        <p:nvSpPr>
          <p:cNvPr id="136" name="Lesson 10.4: Refactoring"/>
          <p:cNvSpPr txBox="1"/>
          <p:nvPr/>
        </p:nvSpPr>
        <p:spPr>
          <a:xfrm>
            <a:off x="643466" y="4604792"/>
            <a:ext cx="11717868" cy="101600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ormAutofit/>
          </a:bodyPr>
          <a:lstStyle>
            <a:lvl1pPr algn="l" defTabSz="587022">
              <a:defRPr sz="3200" b="1">
                <a:solidFill>
                  <a:srgbClr val="000000"/>
                </a:solidFill>
              </a:defRPr>
            </a:lvl1pPr>
          </a:lstStyle>
          <a:p>
            <a:r>
              <a:rPr lang="en-US" dirty="0"/>
              <a:t>Module</a:t>
            </a:r>
            <a:r>
              <a:rPr dirty="0"/>
              <a:t> 1</a:t>
            </a:r>
            <a:r>
              <a:rPr lang="en-US" dirty="0"/>
              <a:t>6</a:t>
            </a:r>
            <a:r>
              <a:rPr dirty="0"/>
              <a:t>: Refactoring</a:t>
            </a:r>
            <a:r>
              <a:rPr lang="en-US" dirty="0"/>
              <a:t> and Technical Debt</a:t>
            </a:r>
            <a:endParaRPr dirty="0"/>
          </a:p>
        </p:txBody>
      </p:sp>
      <p:sp>
        <p:nvSpPr>
          <p:cNvPr id="6" name="Rectangle 5">
            <a:extLst>
              <a:ext uri="{FF2B5EF4-FFF2-40B4-BE49-F238E27FC236}">
                <a16:creationId xmlns:a16="http://schemas.microsoft.com/office/drawing/2014/main" id="{3E26312F-241E-4333-BDEC-69C682D1D88D}"/>
              </a:ext>
            </a:extLst>
          </p:cNvPr>
          <p:cNvSpPr/>
          <p:nvPr/>
        </p:nvSpPr>
        <p:spPr>
          <a:xfrm>
            <a:off x="643465" y="8066550"/>
            <a:ext cx="6096000" cy="400110"/>
          </a:xfrm>
          <a:prstGeom prst="rect">
            <a:avLst/>
          </a:prstGeom>
        </p:spPr>
        <p:txBody>
          <a:bodyPr>
            <a:spAutoFit/>
          </a:bodyPr>
          <a:lstStyle/>
          <a:p>
            <a:pPr algn="l" defTabSz="914400" hangingPunct="1"/>
            <a:r>
              <a:rPr lang="en-US" sz="2000" kern="1200" dirty="0">
                <a:solidFill>
                  <a:srgbClr val="5C5962"/>
                </a:solidFill>
                <a:latin typeface="Calibri" panose="020F0502020204030204"/>
              </a:rPr>
              <a:t>© 2022 Released under the </a:t>
            </a:r>
            <a:r>
              <a:rPr lang="en-US" sz="2000" kern="1200" dirty="0">
                <a:solidFill>
                  <a:srgbClr val="D41B2C"/>
                </a:solidFill>
                <a:latin typeface="Calibri" panose="020F0502020204030204"/>
                <a:hlinkClick r:id="rId2"/>
              </a:rPr>
              <a:t>CC BY-SA</a:t>
            </a:r>
            <a:r>
              <a:rPr lang="en-US" sz="2000" kern="1200" dirty="0">
                <a:solidFill>
                  <a:srgbClr val="5C5962"/>
                </a:solidFill>
                <a:latin typeface="Calibri" panose="020F0502020204030204"/>
              </a:rPr>
              <a:t> license</a:t>
            </a:r>
            <a:endParaRPr lang="en-US" sz="2000" kern="1200" dirty="0">
              <a:solidFill>
                <a:prstClr val="black"/>
              </a:solidFill>
              <a:latin typeface="Calibri" panose="020F0502020204030204"/>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Automated Refactorings in VSC"/>
          <p:cNvSpPr txBox="1">
            <a:spLocks noGrp="1"/>
          </p:cNvSpPr>
          <p:nvPr>
            <p:ph type="title"/>
          </p:nvPr>
        </p:nvSpPr>
        <p:spPr>
          <a:xfrm>
            <a:off x="643466" y="629521"/>
            <a:ext cx="11717868" cy="764354"/>
          </a:xfrm>
          <a:prstGeom prst="rect">
            <a:avLst/>
          </a:prstGeom>
        </p:spPr>
        <p:txBody>
          <a:bodyPr>
            <a:normAutofit fontScale="90000"/>
          </a:bodyPr>
          <a:lstStyle>
            <a:lvl1pPr defTabSz="1369804">
              <a:defRPr sz="4740" spc="-94"/>
            </a:lvl1pPr>
          </a:lstStyle>
          <a:p>
            <a:r>
              <a:rPr lang="en-US" dirty="0"/>
              <a:t>Luckily, VSC automates this and many other common transformations</a:t>
            </a:r>
            <a:endParaRPr dirty="0"/>
          </a:p>
        </p:txBody>
      </p:sp>
      <p:sp>
        <p:nvSpPr>
          <p:cNvPr id="227" name="Slide Subtitle"/>
          <p:cNvSpPr txBox="1">
            <a:spLocks noGrp="1"/>
          </p:cNvSpPr>
          <p:nvPr>
            <p:ph type="body" idx="21"/>
          </p:nvPr>
        </p:nvSpPr>
        <p:spPr>
          <a:xfrm>
            <a:off x="643466" y="1896309"/>
            <a:ext cx="11717868" cy="498550"/>
          </a:xfrm>
          <a:prstGeom prst="rect">
            <a:avLst/>
          </a:prstGeom>
        </p:spPr>
        <p:txBody>
          <a:bodyPr>
            <a:normAutofit lnSpcReduction="10000"/>
          </a:bodyPr>
          <a:lstStyle/>
          <a:p>
            <a:endParaRPr/>
          </a:p>
        </p:txBody>
      </p:sp>
      <p:sp>
        <p:nvSpPr>
          <p:cNvPr id="228" name="Slide bullet text"/>
          <p:cNvSpPr txBox="1">
            <a:spLocks noGrp="1"/>
          </p:cNvSpPr>
          <p:nvPr>
            <p:ph type="body" idx="1"/>
          </p:nvPr>
        </p:nvSpPr>
        <p:spPr>
          <a:xfrm>
            <a:off x="643466" y="3197208"/>
            <a:ext cx="11717868" cy="4403207"/>
          </a:xfrm>
          <a:prstGeom prst="rect">
            <a:avLst/>
          </a:prstGeom>
        </p:spPr>
        <p:txBody>
          <a:bodyPr/>
          <a:lstStyle/>
          <a:p>
            <a:endParaRPr dirty="0"/>
          </a:p>
        </p:txBody>
      </p:sp>
      <p:pic>
        <p:nvPicPr>
          <p:cNvPr id="3" name="Picture 2" descr="Graphical user interface, text, application&#10;&#10;Description automatically generated">
            <a:extLst>
              <a:ext uri="{FF2B5EF4-FFF2-40B4-BE49-F238E27FC236}">
                <a16:creationId xmlns:a16="http://schemas.microsoft.com/office/drawing/2014/main" id="{E4870AB6-177B-4D5C-A022-F2F205D577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0532" y="2781241"/>
            <a:ext cx="8511636" cy="5235139"/>
          </a:xfrm>
          <a:prstGeom prst="rect">
            <a:avLst/>
          </a:prstGeom>
        </p:spPr>
      </p:pic>
      <mc:AlternateContent xmlns:mc="http://schemas.openxmlformats.org/markup-compatibility/2006" xmlns:p14="http://schemas.microsoft.com/office/powerpoint/2010/main">
        <mc:Choice Requires="p14">
          <p:contentPart p14:bwMode="auto" r:id="rId4">
            <p14:nvContentPartPr>
              <p14:cNvPr id="4" name="Ink 3">
                <a:extLst>
                  <a:ext uri="{FF2B5EF4-FFF2-40B4-BE49-F238E27FC236}">
                    <a16:creationId xmlns:a16="http://schemas.microsoft.com/office/drawing/2014/main" id="{4AB1D5EC-CDF0-47A1-835B-9D82FD92BC00}"/>
                  </a:ext>
                </a:extLst>
              </p14:cNvPr>
              <p14:cNvContentPartPr/>
              <p14:nvPr/>
            </p14:nvContentPartPr>
            <p14:xfrm>
              <a:off x="-3407301" y="2474478"/>
              <a:ext cx="360" cy="360"/>
            </p14:xfrm>
          </p:contentPart>
        </mc:Choice>
        <mc:Fallback xmlns="">
          <p:pic>
            <p:nvPicPr>
              <p:cNvPr id="4" name="Ink 3">
                <a:extLst>
                  <a:ext uri="{FF2B5EF4-FFF2-40B4-BE49-F238E27FC236}">
                    <a16:creationId xmlns:a16="http://schemas.microsoft.com/office/drawing/2014/main" id="{4AB1D5EC-CDF0-47A1-835B-9D82FD92BC00}"/>
                  </a:ext>
                </a:extLst>
              </p:cNvPr>
              <p:cNvPicPr/>
              <p:nvPr/>
            </p:nvPicPr>
            <p:blipFill>
              <a:blip r:embed="rId5"/>
              <a:stretch>
                <a:fillRect/>
              </a:stretch>
            </p:blipFill>
            <p:spPr>
              <a:xfrm>
                <a:off x="-3460941" y="2366478"/>
                <a:ext cx="108000" cy="216000"/>
              </a:xfrm>
              <a:prstGeom prst="rect">
                <a:avLst/>
              </a:prstGeom>
            </p:spPr>
          </p:pic>
        </mc:Fallback>
      </mc:AlternateContent>
    </p:spTree>
    <p:extLst>
      <p:ext uri="{BB962C8B-B14F-4D97-AF65-F5344CB8AC3E}">
        <p14:creationId xmlns:p14="http://schemas.microsoft.com/office/powerpoint/2010/main" val="2039067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Local” Refactorings"/>
          <p:cNvSpPr txBox="1">
            <a:spLocks noGrp="1"/>
          </p:cNvSpPr>
          <p:nvPr>
            <p:ph type="title"/>
          </p:nvPr>
        </p:nvSpPr>
        <p:spPr>
          <a:prstGeom prst="rect">
            <a:avLst/>
          </a:prstGeom>
        </p:spPr>
        <p:txBody>
          <a:bodyPr/>
          <a:lstStyle>
            <a:lvl1pPr defTabSz="1369804">
              <a:defRPr sz="4740" spc="-94"/>
            </a:lvl1pPr>
          </a:lstStyle>
          <a:p>
            <a:r>
              <a:rPr dirty="0"/>
              <a:t>“Local” </a:t>
            </a:r>
            <a:r>
              <a:rPr dirty="0" err="1"/>
              <a:t>Refactorings</a:t>
            </a:r>
            <a:endParaRPr dirty="0"/>
          </a:p>
        </p:txBody>
      </p:sp>
      <p:sp>
        <p:nvSpPr>
          <p:cNvPr id="214" name="Slide Subtitle"/>
          <p:cNvSpPr txBox="1">
            <a:spLocks noGrp="1"/>
          </p:cNvSpPr>
          <p:nvPr>
            <p:ph type="body" idx="21"/>
          </p:nvPr>
        </p:nvSpPr>
        <p:spPr>
          <a:prstGeom prst="rect">
            <a:avLst/>
          </a:prstGeom>
        </p:spPr>
        <p:txBody>
          <a:bodyPr>
            <a:normAutofit lnSpcReduction="10000"/>
          </a:bodyPr>
          <a:lstStyle/>
          <a:p>
            <a:endParaRPr/>
          </a:p>
        </p:txBody>
      </p:sp>
      <p:sp>
        <p:nvSpPr>
          <p:cNvPr id="215" name="Slide bullet text"/>
          <p:cNvSpPr txBox="1">
            <a:spLocks noGrp="1"/>
          </p:cNvSpPr>
          <p:nvPr>
            <p:ph type="body" idx="1"/>
          </p:nvPr>
        </p:nvSpPr>
        <p:spPr>
          <a:prstGeom prst="rect">
            <a:avLst/>
          </a:prstGeom>
        </p:spPr>
        <p:txBody>
          <a:bodyPr/>
          <a:lstStyle/>
          <a:p>
            <a:endParaRPr/>
          </a:p>
        </p:txBody>
      </p:sp>
      <p:graphicFrame>
        <p:nvGraphicFramePr>
          <p:cNvPr id="216" name="Table"/>
          <p:cNvGraphicFramePr/>
          <p:nvPr>
            <p:extLst>
              <p:ext uri="{D42A27DB-BD31-4B8C-83A1-F6EECF244321}">
                <p14:modId xmlns:p14="http://schemas.microsoft.com/office/powerpoint/2010/main" val="1891147490"/>
              </p:ext>
            </p:extLst>
          </p:nvPr>
        </p:nvGraphicFramePr>
        <p:xfrm>
          <a:off x="1264355" y="3251632"/>
          <a:ext cx="10476089" cy="5948680"/>
        </p:xfrm>
        <a:graphic>
          <a:graphicData uri="http://schemas.openxmlformats.org/drawingml/2006/table">
            <a:tbl>
              <a:tblPr bandRow="1">
                <a:tableStyleId>{4C3C2611-4C71-4FC5-86AE-919BDF0F9419}</a:tableStyleId>
              </a:tblPr>
              <a:tblGrid>
                <a:gridCol w="2462720">
                  <a:extLst>
                    <a:ext uri="{9D8B030D-6E8A-4147-A177-3AD203B41FA5}">
                      <a16:colId xmlns:a16="http://schemas.microsoft.com/office/drawing/2014/main" val="20000"/>
                    </a:ext>
                  </a:extLst>
                </a:gridCol>
                <a:gridCol w="8013369">
                  <a:extLst>
                    <a:ext uri="{9D8B030D-6E8A-4147-A177-3AD203B41FA5}">
                      <a16:colId xmlns:a16="http://schemas.microsoft.com/office/drawing/2014/main" val="20001"/>
                    </a:ext>
                  </a:extLst>
                </a:gridCol>
              </a:tblGrid>
              <a:tr h="711200">
                <a:tc>
                  <a:txBody>
                    <a:bodyPr/>
                    <a:lstStyle/>
                    <a:p>
                      <a:pPr defTabSz="914400">
                        <a:defRPr sz="1800"/>
                      </a:pPr>
                      <a:r>
                        <a:rPr sz="2200" b="1">
                          <a:latin typeface="Helvetica"/>
                          <a:ea typeface="Helvetica"/>
                          <a:cs typeface="Helvetica"/>
                          <a:sym typeface="Helvetica"/>
                        </a:rPr>
                        <a:t>Rename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rename variables, fields methods, classes, packages
provide better intuition for the renamed element’s purpose</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EBEBEB"/>
                    </a:solidFill>
                  </a:tcPr>
                </a:tc>
                <a:extLst>
                  <a:ext uri="{0D108BD9-81ED-4DB2-BD59-A6C34878D82A}">
                    <a16:rowId xmlns:a16="http://schemas.microsoft.com/office/drawing/2014/main" val="10000"/>
                  </a:ext>
                </a:extLst>
              </a:tr>
              <a:tr h="1016000">
                <a:tc>
                  <a:txBody>
                    <a:bodyPr/>
                    <a:lstStyle/>
                    <a:p>
                      <a:pPr defTabSz="914400">
                        <a:defRPr sz="1800"/>
                      </a:pPr>
                      <a:r>
                        <a:rPr sz="2200" b="1">
                          <a:latin typeface="Helvetica"/>
                          <a:ea typeface="Helvetica"/>
                          <a:cs typeface="Helvetica"/>
                          <a:sym typeface="Helvetica"/>
                        </a:rPr>
                        <a:t>Extract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extract statements into a new method
enables reuse; avoid cut-and-paste programming
improve readability</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1"/>
                  </a:ext>
                </a:extLst>
              </a:tr>
              <a:tr h="711200">
                <a:tc>
                  <a:txBody>
                    <a:bodyPr/>
                    <a:lstStyle/>
                    <a:p>
                      <a:pPr defTabSz="914400">
                        <a:defRPr sz="1800"/>
                      </a:pPr>
                      <a:r>
                        <a:rPr sz="2200" b="1">
                          <a:latin typeface="Helvetica"/>
                          <a:ea typeface="Helvetica"/>
                          <a:cs typeface="Helvetica"/>
                          <a:sym typeface="Helvetica"/>
                        </a:rPr>
                        <a:t>Inline Method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method call with the method’s body
often useful as intermediate step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2"/>
                  </a:ext>
                </a:extLst>
              </a:tr>
              <a:tr h="431800">
                <a:tc>
                  <a:txBody>
                    <a:bodyPr/>
                    <a:lstStyle/>
                    <a:p>
                      <a:pPr defTabSz="914400">
                        <a:defRPr sz="1800"/>
                      </a:pPr>
                      <a:r>
                        <a:rPr sz="2200" b="1">
                          <a:latin typeface="Helvetica"/>
                          <a:ea typeface="Helvetica"/>
                          <a:cs typeface="Helvetica"/>
                          <a:sym typeface="Helvetica"/>
                        </a:rPr>
                        <a:t>Extract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introduce a new local variable for a designated expression</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3"/>
                  </a:ext>
                </a:extLst>
              </a:tr>
              <a:tr h="431800">
                <a:tc>
                  <a:txBody>
                    <a:bodyPr/>
                    <a:lstStyle/>
                    <a:p>
                      <a:pPr defTabSz="914400">
                        <a:defRPr sz="1800"/>
                      </a:pPr>
                      <a:r>
                        <a:rPr sz="2200" b="1">
                          <a:latin typeface="Helvetica"/>
                          <a:ea typeface="Helvetica"/>
                          <a:cs typeface="Helvetica"/>
                          <a:sym typeface="Helvetica"/>
                        </a:rPr>
                        <a:t>Inline Local</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584200">
                        <a:defRPr sz="1800"/>
                      </a:pPr>
                      <a:r>
                        <a:rPr sz="2000">
                          <a:latin typeface="Helvetica"/>
                          <a:ea typeface="Helvetica"/>
                          <a:cs typeface="Helvetica"/>
                          <a:sym typeface="Helvetica"/>
                        </a:rPr>
                        <a:t>replace a local variable with the expression that defines its value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4"/>
                  </a:ext>
                </a:extLst>
              </a:tr>
              <a:tr h="762000">
                <a:tc>
                  <a:txBody>
                    <a:bodyPr/>
                    <a:lstStyle/>
                    <a:p>
                      <a:pPr defTabSz="914400">
                        <a:defRPr sz="1800"/>
                      </a:pPr>
                      <a:r>
                        <a:rPr sz="2200" b="1">
                          <a:latin typeface="Helvetica"/>
                          <a:ea typeface="Helvetica"/>
                          <a:cs typeface="Helvetica"/>
                          <a:sym typeface="Helvetica"/>
                        </a:rPr>
                        <a:t>Change Method Signature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reorder a method’s parameters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5"/>
                  </a:ext>
                </a:extLst>
              </a:tr>
              <a:tr h="762000">
                <a:tc>
                  <a:txBody>
                    <a:bodyPr/>
                    <a:lstStyle/>
                    <a:p>
                      <a:pPr defTabSz="914400">
                        <a:defRPr sz="1800"/>
                      </a:pPr>
                      <a:r>
                        <a:rPr sz="2200" b="1">
                          <a:latin typeface="Helvetica"/>
                          <a:ea typeface="Helvetica"/>
                          <a:cs typeface="Helvetica"/>
                          <a:sym typeface="Helvetica"/>
                        </a:rPr>
                        <a:t>Encapsulate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EBEBEB"/>
                    </a:solidFill>
                  </a:tcPr>
                </a:tc>
                <a:tc>
                  <a:txBody>
                    <a:bodyPr/>
                    <a:lstStyle/>
                    <a:p>
                      <a:pPr algn="l" defTabSz="914400">
                        <a:defRPr sz="1800"/>
                      </a:pPr>
                      <a:r>
                        <a:rPr sz="2000">
                          <a:latin typeface="Helvetica"/>
                          <a:ea typeface="Helvetica"/>
                          <a:cs typeface="Helvetica"/>
                          <a:sym typeface="Helvetica"/>
                        </a:rPr>
                        <a:t>introduce getter/setter methods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EBEBEB"/>
                    </a:solidFill>
                  </a:tcPr>
                </a:tc>
                <a:extLst>
                  <a:ext uri="{0D108BD9-81ED-4DB2-BD59-A6C34878D82A}">
                    <a16:rowId xmlns:a16="http://schemas.microsoft.com/office/drawing/2014/main" val="10006"/>
                  </a:ext>
                </a:extLst>
              </a:tr>
              <a:tr h="1092200">
                <a:tc>
                  <a:txBody>
                    <a:bodyPr/>
                    <a:lstStyle/>
                    <a:p>
                      <a:pPr defTabSz="914400">
                        <a:defRPr sz="1800"/>
                      </a:pPr>
                      <a:r>
                        <a:rPr sz="2200" b="1">
                          <a:latin typeface="Helvetica"/>
                          <a:ea typeface="Helvetica"/>
                          <a:cs typeface="Helvetica"/>
                          <a:sym typeface="Helvetica"/>
                        </a:rPr>
                        <a:t>Convert Local Variable to Field</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EBEBEB"/>
                    </a:solidFill>
                  </a:tcPr>
                </a:tc>
                <a:tc>
                  <a:txBody>
                    <a:bodyPr/>
                    <a:lstStyle/>
                    <a:p>
                      <a:pPr algn="l" defTabSz="914400">
                        <a:defRPr sz="1800"/>
                      </a:pPr>
                      <a:r>
                        <a:rPr sz="2000" dirty="0">
                          <a:latin typeface="Helvetica"/>
                          <a:ea typeface="Helvetica"/>
                          <a:cs typeface="Helvetica"/>
                          <a:sym typeface="Helvetica"/>
                        </a:rPr>
                        <a:t>convert local variable to field
sometimes useful to enable application of Extract Method </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EBEBEB"/>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44973695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Type-Related Refactorings"/>
          <p:cNvSpPr txBox="1">
            <a:spLocks noGrp="1"/>
          </p:cNvSpPr>
          <p:nvPr>
            <p:ph type="title"/>
          </p:nvPr>
        </p:nvSpPr>
        <p:spPr>
          <a:prstGeom prst="rect">
            <a:avLst/>
          </a:prstGeom>
        </p:spPr>
        <p:txBody>
          <a:bodyPr/>
          <a:lstStyle>
            <a:lvl1pPr defTabSz="1369804">
              <a:defRPr sz="4740" spc="-94"/>
            </a:lvl1pPr>
          </a:lstStyle>
          <a:p>
            <a:r>
              <a:rPr dirty="0"/>
              <a:t>Type-Related </a:t>
            </a:r>
            <a:r>
              <a:rPr dirty="0" err="1"/>
              <a:t>Refactorings</a:t>
            </a:r>
            <a:endParaRPr dirty="0"/>
          </a:p>
        </p:txBody>
      </p:sp>
      <p:sp>
        <p:nvSpPr>
          <p:cNvPr id="221" name="Slide Subtitle"/>
          <p:cNvSpPr txBox="1">
            <a:spLocks noGrp="1"/>
          </p:cNvSpPr>
          <p:nvPr>
            <p:ph type="body" idx="21"/>
          </p:nvPr>
        </p:nvSpPr>
        <p:spPr>
          <a:prstGeom prst="rect">
            <a:avLst/>
          </a:prstGeom>
        </p:spPr>
        <p:txBody>
          <a:bodyPr>
            <a:normAutofit lnSpcReduction="10000"/>
          </a:bodyPr>
          <a:lstStyle/>
          <a:p>
            <a:endParaRPr/>
          </a:p>
        </p:txBody>
      </p:sp>
      <p:graphicFrame>
        <p:nvGraphicFramePr>
          <p:cNvPr id="222" name="Table"/>
          <p:cNvGraphicFramePr/>
          <p:nvPr>
            <p:extLst>
              <p:ext uri="{D42A27DB-BD31-4B8C-83A1-F6EECF244321}">
                <p14:modId xmlns:p14="http://schemas.microsoft.com/office/powerpoint/2010/main" val="3060510535"/>
              </p:ext>
            </p:extLst>
          </p:nvPr>
        </p:nvGraphicFramePr>
        <p:xfrm>
          <a:off x="793215" y="3673175"/>
          <a:ext cx="11418370" cy="3594100"/>
        </p:xfrm>
        <a:graphic>
          <a:graphicData uri="http://schemas.openxmlformats.org/drawingml/2006/table">
            <a:tbl>
              <a:tblPr bandRow="1">
                <a:tableStyleId>{4C3C2611-4C71-4FC5-86AE-919BDF0F9419}</a:tableStyleId>
              </a:tblPr>
              <a:tblGrid>
                <a:gridCol w="4900532">
                  <a:extLst>
                    <a:ext uri="{9D8B030D-6E8A-4147-A177-3AD203B41FA5}">
                      <a16:colId xmlns:a16="http://schemas.microsoft.com/office/drawing/2014/main" val="20000"/>
                    </a:ext>
                  </a:extLst>
                </a:gridCol>
                <a:gridCol w="6517838">
                  <a:extLst>
                    <a:ext uri="{9D8B030D-6E8A-4147-A177-3AD203B41FA5}">
                      <a16:colId xmlns:a16="http://schemas.microsoft.com/office/drawing/2014/main" val="20001"/>
                    </a:ext>
                  </a:extLst>
                </a:gridCol>
              </a:tblGrid>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Generalize Declared Type</a:t>
                      </a:r>
                    </a:p>
                  </a:txBody>
                  <a:tcPr marL="50800" marR="50800" marT="50800" marB="50800" anchor="ctr" horzOverflow="overflow">
                    <a:lnL w="12700">
                      <a:miter lim="400000"/>
                    </a:lnL>
                    <a:lnR w="12700">
                      <a:solidFill>
                        <a:srgbClr val="3797C6"/>
                      </a:solidFill>
                      <a:miter lim="400000"/>
                    </a:lnR>
                    <a:lnT w="12700">
                      <a:miter lim="400000"/>
                    </a:lnT>
                    <a:lnB w="12700">
                      <a:solidFill>
                        <a:srgbClr val="3797C6"/>
                      </a:solidFill>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replace the type of a declaration with a more general type </a:t>
                      </a:r>
                    </a:p>
                  </a:txBody>
                  <a:tcPr marL="50800" marR="50800" marT="50800" marB="50800" anchor="ctr" horzOverflow="overflow">
                    <a:lnL w="12700">
                      <a:solidFill>
                        <a:srgbClr val="3797C6"/>
                      </a:solidFill>
                      <a:miter lim="400000"/>
                    </a:lnL>
                    <a:lnR w="12700">
                      <a:miter lim="400000"/>
                    </a:lnR>
                    <a:lnT w="12700">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0"/>
                  </a:ext>
                </a:extLst>
              </a:tr>
              <a:tr h="901700">
                <a:tc>
                  <a:txBody>
                    <a:bodyPr/>
                    <a:lstStyle/>
                    <a:p>
                      <a:pPr lvl="1" indent="228600" algn="l" defTabSz="487694">
                        <a:lnSpc>
                          <a:spcPct val="104000"/>
                        </a:lnSpc>
                        <a:spcBef>
                          <a:spcPts val="400"/>
                        </a:spcBef>
                        <a:defRPr sz="2400" b="1">
                          <a:solidFill>
                            <a:srgbClr val="615445"/>
                          </a:solidFill>
                          <a:latin typeface="Helvetica"/>
                          <a:ea typeface="Helvetica"/>
                          <a:cs typeface="Helvetica"/>
                          <a:sym typeface="Helvetica"/>
                        </a:defRPr>
                      </a:pPr>
                      <a:r>
                        <a:rPr dirty="0"/>
                        <a:t>Extract Interface</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create a new interface, and update declarations to use it where possible</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1"/>
                  </a:ext>
                </a:extLst>
              </a:tr>
              <a:tr h="90170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Pull Up Members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solidFill>
                        <a:srgbClr val="3797C6"/>
                      </a:solidFill>
                      <a:miter lim="400000"/>
                    </a:lnB>
                    <a:solidFill>
                      <a:srgbClr val="929000">
                        <a:alpha val="43803"/>
                      </a:srgbClr>
                    </a:solidFill>
                  </a:tcPr>
                </a:tc>
                <a:tc>
                  <a:txBody>
                    <a:bodyPr/>
                    <a:lstStyle/>
                    <a:p>
                      <a:pPr defTabSz="914400">
                        <a:defRPr sz="1800"/>
                      </a:pPr>
                      <a:r>
                        <a:rPr sz="2400">
                          <a:latin typeface="Helvetica Light"/>
                          <a:ea typeface="Helvetica Light"/>
                          <a:cs typeface="Helvetica Light"/>
                          <a:sym typeface="Helvetica Light"/>
                        </a:rPr>
                        <a:t>move methods and fields to a superclass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solidFill>
                        <a:srgbClr val="3797C6"/>
                      </a:solidFill>
                      <a:miter lim="400000"/>
                    </a:lnB>
                    <a:solidFill>
                      <a:srgbClr val="929000">
                        <a:alpha val="43803"/>
                      </a:srgbClr>
                    </a:solidFill>
                  </a:tcPr>
                </a:tc>
                <a:extLst>
                  <a:ext uri="{0D108BD9-81ED-4DB2-BD59-A6C34878D82A}">
                    <a16:rowId xmlns:a16="http://schemas.microsoft.com/office/drawing/2014/main" val="10002"/>
                  </a:ext>
                </a:extLst>
              </a:tr>
              <a:tr h="895350">
                <a:tc>
                  <a:txBody>
                    <a:bodyPr/>
                    <a:lstStyle/>
                    <a:p>
                      <a:pPr lvl="1" indent="0" algn="l" defTabSz="487694">
                        <a:lnSpc>
                          <a:spcPct val="104000"/>
                        </a:lnSpc>
                        <a:spcBef>
                          <a:spcPts val="400"/>
                        </a:spcBef>
                        <a:buClr>
                          <a:srgbClr val="000000"/>
                        </a:buClr>
                        <a:buFont typeface="Wingdings"/>
                        <a:defRPr sz="2400" b="1">
                          <a:solidFill>
                            <a:srgbClr val="615445"/>
                          </a:solidFill>
                          <a:latin typeface="Helvetica"/>
                          <a:ea typeface="Helvetica"/>
                          <a:cs typeface="Helvetica"/>
                          <a:sym typeface="Helvetica"/>
                        </a:defRPr>
                      </a:pPr>
                      <a:r>
                        <a:rPr dirty="0"/>
                        <a:t>Infer Generic Type Arguments</a:t>
                      </a:r>
                    </a:p>
                  </a:txBody>
                  <a:tcPr marL="50800" marR="50800" marT="50800" marB="50800" anchor="ctr" horzOverflow="overflow">
                    <a:lnL w="12700">
                      <a:miter lim="400000"/>
                    </a:lnL>
                    <a:lnR w="12700">
                      <a:solidFill>
                        <a:srgbClr val="3797C6"/>
                      </a:solidFill>
                      <a:miter lim="400000"/>
                    </a:lnR>
                    <a:lnT w="12700">
                      <a:solidFill>
                        <a:srgbClr val="3797C6"/>
                      </a:solidFill>
                      <a:miter lim="400000"/>
                    </a:lnT>
                    <a:lnB w="12700">
                      <a:miter lim="400000"/>
                    </a:lnB>
                    <a:solidFill>
                      <a:srgbClr val="929000">
                        <a:alpha val="43803"/>
                      </a:srgbClr>
                    </a:solidFill>
                  </a:tcPr>
                </a:tc>
                <a:tc>
                  <a:txBody>
                    <a:bodyPr/>
                    <a:lstStyle/>
                    <a:p>
                      <a:pPr defTabSz="914400">
                        <a:defRPr sz="1800"/>
                      </a:pPr>
                      <a:r>
                        <a:rPr sz="2400" dirty="0">
                          <a:latin typeface="Helvetica Light"/>
                          <a:ea typeface="Helvetica Light"/>
                          <a:cs typeface="Helvetica Light"/>
                          <a:sym typeface="Helvetica Light"/>
                        </a:rPr>
                        <a:t>infer type arguments for “raw” uses of generic types</a:t>
                      </a:r>
                    </a:p>
                  </a:txBody>
                  <a:tcPr marL="50800" marR="50800" marT="50800" marB="50800" anchor="ctr" horzOverflow="overflow">
                    <a:lnL w="12700">
                      <a:solidFill>
                        <a:srgbClr val="3797C6"/>
                      </a:solidFill>
                      <a:miter lim="400000"/>
                    </a:lnL>
                    <a:lnR w="12700">
                      <a:miter lim="400000"/>
                    </a:lnR>
                    <a:lnT w="12700">
                      <a:solidFill>
                        <a:srgbClr val="3797C6"/>
                      </a:solidFill>
                      <a:miter lim="400000"/>
                    </a:lnT>
                    <a:lnB w="12700">
                      <a:miter lim="400000"/>
                    </a:lnB>
                    <a:solidFill>
                      <a:srgbClr val="929000">
                        <a:alpha val="43803"/>
                      </a:srgb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65852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prstGeom prst="rect">
            <a:avLst/>
          </a:prstGeom>
        </p:spPr>
        <p:txBody>
          <a:bodyPr/>
          <a:lstStyle>
            <a:lvl1pPr defTabSz="1369804">
              <a:defRPr sz="4740" spc="-94"/>
            </a:lvl1pPr>
          </a:lstStyle>
          <a:p>
            <a:r>
              <a:t>Why Refactor?</a:t>
            </a:r>
          </a:p>
        </p:txBody>
      </p:sp>
      <p:sp>
        <p:nvSpPr>
          <p:cNvPr id="168" name="Slide Subtitle"/>
          <p:cNvSpPr txBox="1">
            <a:spLocks noGrp="1"/>
          </p:cNvSpPr>
          <p:nvPr>
            <p:ph type="body" idx="21"/>
          </p:nvPr>
        </p:nvSpPr>
        <p:spPr>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3249133"/>
            <a:ext cx="11717868" cy="4403207"/>
          </a:xfrm>
          <a:prstGeom prst="rect">
            <a:avLst/>
          </a:prstGeom>
        </p:spPr>
        <p:txBody>
          <a:bodyPr>
            <a:normAutofit/>
          </a:bodyPr>
          <a:lstStyle/>
          <a:p>
            <a:pPr marL="457200" indent="-457200">
              <a:lnSpc>
                <a:spcPct val="100000"/>
              </a:lnSpc>
              <a:spcBef>
                <a:spcPts val="1200"/>
              </a:spcBef>
              <a:defRPr sz="3200"/>
            </a:pPr>
            <a:r>
              <a:rPr lang="en-US" sz="3200" dirty="0"/>
              <a:t>New or anticipated requirements </a:t>
            </a:r>
            <a:r>
              <a:rPr lang="en-US" sz="3200" dirty="0">
                <a:solidFill>
                  <a:srgbClr val="FF0000"/>
                </a:solidFill>
              </a:rPr>
              <a:t>require a different design</a:t>
            </a:r>
          </a:p>
          <a:p>
            <a:pPr marL="457200" indent="-457200">
              <a:lnSpc>
                <a:spcPct val="100000"/>
              </a:lnSpc>
              <a:spcBef>
                <a:spcPts val="1200"/>
              </a:spcBef>
              <a:defRPr sz="3200"/>
            </a:pPr>
            <a:r>
              <a:rPr lang="en-US" sz="3200" dirty="0"/>
              <a:t>Altered design will make testing </a:t>
            </a:r>
            <a:r>
              <a:rPr lang="en-US" sz="3200" dirty="0">
                <a:solidFill>
                  <a:srgbClr val="FF0000"/>
                </a:solidFill>
              </a:rPr>
              <a:t>easier</a:t>
            </a:r>
          </a:p>
          <a:p>
            <a:pPr marL="457200" indent="-457200">
              <a:lnSpc>
                <a:spcPct val="100000"/>
              </a:lnSpc>
              <a:spcBef>
                <a:spcPts val="1200"/>
              </a:spcBef>
              <a:defRPr sz="3200"/>
            </a:pPr>
            <a:r>
              <a:rPr lang="en-US" sz="3200" dirty="0"/>
              <a:t>Altered design will improve </a:t>
            </a:r>
            <a:r>
              <a:rPr lang="en-US" sz="3200" dirty="0">
                <a:solidFill>
                  <a:srgbClr val="FF0000"/>
                </a:solidFill>
              </a:rPr>
              <a:t>maintainability</a:t>
            </a:r>
          </a:p>
          <a:p>
            <a:pPr marL="457200" indent="-457200">
              <a:lnSpc>
                <a:spcPct val="100000"/>
              </a:lnSpc>
              <a:spcBef>
                <a:spcPts val="1200"/>
              </a:spcBef>
              <a:defRPr sz="3200"/>
            </a:pPr>
            <a:r>
              <a:rPr lang="en-US" sz="3200" dirty="0"/>
              <a:t>Fix sloppiness by programmers </a:t>
            </a:r>
          </a:p>
          <a:p>
            <a:pPr marL="1066800" lvl="1" indent="-457200">
              <a:lnSpc>
                <a:spcPct val="100000"/>
              </a:lnSpc>
              <a:spcBef>
                <a:spcPts val="1200"/>
              </a:spcBef>
              <a:defRPr sz="3200"/>
            </a:pPr>
            <a:r>
              <a:rPr lang="en-US" sz="3200" dirty="0"/>
              <a:t>Retire or avoid technical </a:t>
            </a:r>
            <a:r>
              <a:rPr lang="en-US" sz="3200" dirty="0">
                <a:solidFill>
                  <a:srgbClr val="FF0000"/>
                </a:solidFill>
              </a:rPr>
              <a:t>debt</a:t>
            </a:r>
          </a:p>
        </p:txBody>
      </p:sp>
      <p:pic>
        <p:nvPicPr>
          <p:cNvPr id="170" name="Image" descr="Image"/>
          <p:cNvPicPr>
            <a:picLocks noChangeAspect="1"/>
          </p:cNvPicPr>
          <p:nvPr/>
        </p:nvPicPr>
        <p:blipFill>
          <a:blip r:embed="rId3"/>
          <a:stretch>
            <a:fillRect/>
          </a:stretch>
        </p:blipFill>
        <p:spPr>
          <a:xfrm>
            <a:off x="7245773" y="-189315"/>
            <a:ext cx="5232401" cy="2286001"/>
          </a:xfrm>
          <a:prstGeom prst="rect">
            <a:avLst/>
          </a:prstGeom>
          <a:ln w="3175">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When to refactor?"/>
          <p:cNvSpPr txBox="1">
            <a:spLocks noGrp="1"/>
          </p:cNvSpPr>
          <p:nvPr>
            <p:ph type="title"/>
          </p:nvPr>
        </p:nvSpPr>
        <p:spPr>
          <a:prstGeom prst="rect">
            <a:avLst/>
          </a:prstGeom>
        </p:spPr>
        <p:txBody>
          <a:bodyPr/>
          <a:lstStyle>
            <a:lvl1pPr defTabSz="1369804">
              <a:defRPr sz="4740" spc="-94"/>
            </a:lvl1pPr>
          </a:lstStyle>
          <a:p>
            <a:r>
              <a:t>When to refactor?</a:t>
            </a:r>
          </a:p>
        </p:txBody>
      </p:sp>
      <p:sp>
        <p:nvSpPr>
          <p:cNvPr id="188" name="Refactoring is incremental redesig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t>Refactoring is incremental redesign</a:t>
            </a:r>
          </a:p>
        </p:txBody>
      </p:sp>
      <p:sp>
        <p:nvSpPr>
          <p:cNvPr id="189" name="Acknowledge that it will be difficult to get design right the first time…"/>
          <p:cNvSpPr txBox="1">
            <a:spLocks noGrp="1"/>
          </p:cNvSpPr>
          <p:nvPr>
            <p:ph type="body" idx="1"/>
          </p:nvPr>
        </p:nvSpPr>
        <p:spPr>
          <a:xfrm>
            <a:off x="643466" y="3126107"/>
            <a:ext cx="11971867" cy="4832560"/>
          </a:xfrm>
          <a:prstGeom prst="rect">
            <a:avLst/>
          </a:prstGeom>
        </p:spPr>
        <p:txBody>
          <a:bodyPr>
            <a:noAutofit/>
          </a:bodyPr>
          <a:lstStyle/>
          <a:p>
            <a:pPr marL="418845" indent="-418845" defTabSz="1681912">
              <a:spcBef>
                <a:spcPts val="3100"/>
              </a:spcBef>
              <a:defRPr sz="3298"/>
            </a:pPr>
            <a:r>
              <a:rPr sz="3200" dirty="0"/>
              <a:t>Acknowledge that it will </a:t>
            </a:r>
            <a:r>
              <a:rPr sz="3200" dirty="0">
                <a:solidFill>
                  <a:srgbClr val="FF0000"/>
                </a:solidFill>
              </a:rPr>
              <a:t>be difficult to get design right the first time</a:t>
            </a:r>
          </a:p>
          <a:p>
            <a:pPr marL="418845" indent="-418845" defTabSz="1681912">
              <a:spcBef>
                <a:spcPts val="3100"/>
              </a:spcBef>
              <a:defRPr sz="3298"/>
            </a:pPr>
            <a:r>
              <a:rPr sz="3200" dirty="0"/>
              <a:t>When adding new functionality, fixing a bug, doing code review, or any time</a:t>
            </a:r>
            <a:endParaRPr lang="en-US" sz="3200" dirty="0"/>
          </a:p>
          <a:p>
            <a:pPr marL="418845" indent="-418845" defTabSz="1681912">
              <a:spcBef>
                <a:spcPts val="3100"/>
              </a:spcBef>
              <a:defRPr sz="3298"/>
            </a:pPr>
            <a:r>
              <a:rPr lang="en-US" sz="3200" dirty="0"/>
              <a:t>A key part of TDD!</a:t>
            </a:r>
            <a:endParaRPr sz="3200" dirty="0"/>
          </a:p>
          <a:p>
            <a:pPr marL="418845" indent="-418845" defTabSz="1681912">
              <a:spcBef>
                <a:spcPts val="3100"/>
              </a:spcBef>
              <a:defRPr sz="3298"/>
            </a:pPr>
            <a:r>
              <a:rPr sz="3200" dirty="0"/>
              <a:t>Refactoring evolves design in increments</a:t>
            </a:r>
          </a:p>
          <a:p>
            <a:pPr marL="418845" indent="-418845" defTabSz="1681912">
              <a:spcBef>
                <a:spcPts val="3100"/>
              </a:spcBef>
              <a:defRPr sz="3298"/>
            </a:pPr>
            <a:r>
              <a:rPr sz="3200" dirty="0"/>
              <a:t>Refactoring reduces technical debt</a:t>
            </a:r>
          </a:p>
          <a:p>
            <a:pPr marL="418845" indent="-418845" defTabSz="1681912">
              <a:spcBef>
                <a:spcPts val="3100"/>
              </a:spcBef>
              <a:defRPr sz="3298"/>
            </a:pPr>
            <a:r>
              <a:rPr sz="3200" dirty="0"/>
              <a:t>What do you refactor?</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Why Refactor?"/>
          <p:cNvSpPr txBox="1">
            <a:spLocks noGrp="1"/>
          </p:cNvSpPr>
          <p:nvPr>
            <p:ph type="title"/>
          </p:nvPr>
        </p:nvSpPr>
        <p:spPr>
          <a:xfrm>
            <a:off x="643466" y="974234"/>
            <a:ext cx="11717868" cy="764354"/>
          </a:xfrm>
          <a:prstGeom prst="rect">
            <a:avLst/>
          </a:prstGeom>
        </p:spPr>
        <p:txBody>
          <a:bodyPr/>
          <a:lstStyle>
            <a:lvl1pPr defTabSz="1369804">
              <a:defRPr sz="4740" spc="-94"/>
            </a:lvl1pPr>
          </a:lstStyle>
          <a:p>
            <a:r>
              <a:rPr dirty="0"/>
              <a:t>Refactor</a:t>
            </a:r>
            <a:r>
              <a:rPr lang="en-US" dirty="0"/>
              <a:t>ing with TDD</a:t>
            </a:r>
            <a:endParaRPr dirty="0"/>
          </a:p>
        </p:txBody>
      </p:sp>
      <p:sp>
        <p:nvSpPr>
          <p:cNvPr id="168" name="Slide Subtitle"/>
          <p:cNvSpPr txBox="1">
            <a:spLocks noGrp="1"/>
          </p:cNvSpPr>
          <p:nvPr>
            <p:ph type="body" idx="21"/>
          </p:nvPr>
        </p:nvSpPr>
        <p:spPr>
          <a:xfrm>
            <a:off x="643466" y="1866736"/>
            <a:ext cx="11717868" cy="498550"/>
          </a:xfrm>
          <a:prstGeom prst="rect">
            <a:avLst/>
          </a:prstGeom>
        </p:spPr>
        <p:txBody>
          <a:bodyPr>
            <a:normAutofit lnSpcReduction="10000"/>
          </a:bodyPr>
          <a:lstStyle/>
          <a:p>
            <a:endParaRPr/>
          </a:p>
        </p:txBody>
      </p:sp>
      <p:sp>
        <p:nvSpPr>
          <p:cNvPr id="169" name="requirements have changed, and a different design is needed…"/>
          <p:cNvSpPr txBox="1">
            <a:spLocks noGrp="1"/>
          </p:cNvSpPr>
          <p:nvPr>
            <p:ph type="body" idx="1"/>
          </p:nvPr>
        </p:nvSpPr>
        <p:spPr>
          <a:xfrm>
            <a:off x="643466" y="5685260"/>
            <a:ext cx="11717868" cy="3723337"/>
          </a:xfrm>
          <a:prstGeom prst="rect">
            <a:avLst/>
          </a:prstGeom>
        </p:spPr>
        <p:txBody>
          <a:bodyPr>
            <a:normAutofit/>
          </a:bodyPr>
          <a:lstStyle/>
          <a:p>
            <a:pPr marL="457200" indent="-457200">
              <a:lnSpc>
                <a:spcPct val="100000"/>
              </a:lnSpc>
              <a:spcBef>
                <a:spcPts val="1200"/>
              </a:spcBef>
              <a:defRPr sz="3200"/>
            </a:pPr>
            <a:r>
              <a:rPr lang="en-US" sz="3200" b="1" dirty="0">
                <a:solidFill>
                  <a:srgbClr val="FF0000"/>
                </a:solidFill>
              </a:rPr>
              <a:t> RED</a:t>
            </a:r>
            <a:r>
              <a:rPr lang="en-US" sz="3200" dirty="0"/>
              <a:t>: The first step starts with writing the failing “red-test”. You stop and check what needs to be developed.</a:t>
            </a:r>
          </a:p>
          <a:p>
            <a:pPr marL="457200" indent="-457200">
              <a:lnSpc>
                <a:spcPct val="100000"/>
              </a:lnSpc>
              <a:spcBef>
                <a:spcPts val="1200"/>
              </a:spcBef>
              <a:defRPr sz="3200"/>
            </a:pPr>
            <a:r>
              <a:rPr lang="en-US" sz="3200" b="1" dirty="0">
                <a:solidFill>
                  <a:schemeClr val="accent3">
                    <a:lumMod val="75000"/>
                  </a:schemeClr>
                </a:solidFill>
              </a:rPr>
              <a:t>Green</a:t>
            </a:r>
            <a:r>
              <a:rPr lang="en-US" sz="3200" dirty="0"/>
              <a:t>: In the second step, you write the simplest enough code and get the development pass “green” testing.</a:t>
            </a:r>
          </a:p>
          <a:p>
            <a:pPr marL="457200" indent="-457200">
              <a:lnSpc>
                <a:spcPct val="100000"/>
              </a:lnSpc>
              <a:spcBef>
                <a:spcPts val="1200"/>
              </a:spcBef>
              <a:defRPr sz="3200"/>
            </a:pPr>
            <a:r>
              <a:rPr lang="en-US" sz="3200" b="1" dirty="0"/>
              <a:t>Refactor</a:t>
            </a:r>
            <a:r>
              <a:rPr lang="en-US" sz="3200" dirty="0"/>
              <a:t>: In the final and third step, you focus on improving and enhancing your code keeping your test green.</a:t>
            </a:r>
            <a:endParaRPr lang="en-US" sz="3200" dirty="0">
              <a:solidFill>
                <a:srgbClr val="FF0000"/>
              </a:solidFill>
            </a:endParaRPr>
          </a:p>
        </p:txBody>
      </p:sp>
      <p:pic>
        <p:nvPicPr>
          <p:cNvPr id="3" name="Picture 2" descr="Diagram&#10;&#10;Description automatically generated">
            <a:extLst>
              <a:ext uri="{FF2B5EF4-FFF2-40B4-BE49-F238E27FC236}">
                <a16:creationId xmlns:a16="http://schemas.microsoft.com/office/drawing/2014/main" id="{2C416D76-8DCB-131A-7B01-15D078685C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33049" y="1611353"/>
            <a:ext cx="8028285" cy="3942780"/>
          </a:xfrm>
          <a:prstGeom prst="rect">
            <a:avLst/>
          </a:prstGeom>
        </p:spPr>
      </p:pic>
    </p:spTree>
    <p:extLst>
      <p:ext uri="{BB962C8B-B14F-4D97-AF65-F5344CB8AC3E}">
        <p14:creationId xmlns:p14="http://schemas.microsoft.com/office/powerpoint/2010/main" val="651679583"/>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Observations"/>
          <p:cNvSpPr txBox="1">
            <a:spLocks noGrp="1"/>
          </p:cNvSpPr>
          <p:nvPr>
            <p:ph type="title"/>
          </p:nvPr>
        </p:nvSpPr>
        <p:spPr>
          <a:prstGeom prst="rect">
            <a:avLst/>
          </a:prstGeom>
        </p:spPr>
        <p:txBody>
          <a:bodyPr/>
          <a:lstStyle>
            <a:lvl1pPr defTabSz="1369804">
              <a:defRPr sz="4740" spc="-94"/>
            </a:lvl1pPr>
          </a:lstStyle>
          <a:p>
            <a:r>
              <a:rPr lang="en-US" dirty="0"/>
              <a:t>Refactoring Benefits</a:t>
            </a:r>
            <a:endParaRPr dirty="0"/>
          </a:p>
        </p:txBody>
      </p:sp>
      <p:sp>
        <p:nvSpPr>
          <p:cNvPr id="8" name="Text Placeholder 7">
            <a:extLst>
              <a:ext uri="{FF2B5EF4-FFF2-40B4-BE49-F238E27FC236}">
                <a16:creationId xmlns:a16="http://schemas.microsoft.com/office/drawing/2014/main" id="{F797CD3D-361D-477C-9AA4-6D003B1895BF}"/>
              </a:ext>
            </a:extLst>
          </p:cNvPr>
          <p:cNvSpPr>
            <a:spLocks noGrp="1"/>
          </p:cNvSpPr>
          <p:nvPr>
            <p:ph type="body" sz="quarter" idx="21"/>
          </p:nvPr>
        </p:nvSpPr>
        <p:spPr/>
        <p:txBody>
          <a:bodyPr>
            <a:normAutofit lnSpcReduction="10000"/>
          </a:bodyPr>
          <a:lstStyle/>
          <a:p>
            <a:endParaRPr lang="en-US"/>
          </a:p>
        </p:txBody>
      </p:sp>
      <p:sp>
        <p:nvSpPr>
          <p:cNvPr id="183" name="small incremental steps that preserve program behavior…"/>
          <p:cNvSpPr txBox="1">
            <a:spLocks noGrp="1"/>
          </p:cNvSpPr>
          <p:nvPr>
            <p:ph type="body" idx="1"/>
          </p:nvPr>
        </p:nvSpPr>
        <p:spPr>
          <a:xfrm>
            <a:off x="643466" y="3249133"/>
            <a:ext cx="11717868" cy="4403207"/>
          </a:xfrm>
          <a:prstGeom prst="rect">
            <a:avLst/>
          </a:prstGeom>
        </p:spPr>
        <p:txBody>
          <a:bodyPr>
            <a:noAutofit/>
          </a:bodyPr>
          <a:lstStyle/>
          <a:p>
            <a:pPr marL="397256" indent="-397256" defTabSz="1595215">
              <a:spcBef>
                <a:spcPts val="900"/>
              </a:spcBef>
              <a:defRPr sz="3128"/>
            </a:pPr>
            <a:r>
              <a:rPr sz="2800" b="1" dirty="0">
                <a:solidFill>
                  <a:srgbClr val="011993"/>
                </a:solidFill>
              </a:rPr>
              <a:t>small incremental steps</a:t>
            </a:r>
            <a:r>
              <a:rPr sz="2800" dirty="0"/>
              <a:t> that preserve program behavior</a:t>
            </a:r>
            <a:endParaRPr lang="en-US" sz="2800" dirty="0"/>
          </a:p>
          <a:p>
            <a:pPr marL="1006856" lvl="1" indent="-397256" defTabSz="1595215">
              <a:spcBef>
                <a:spcPts val="900"/>
              </a:spcBef>
              <a:defRPr sz="3128"/>
            </a:pPr>
            <a:r>
              <a:rPr lang="en-US" sz="2800" dirty="0">
                <a:solidFill>
                  <a:srgbClr val="FF0000"/>
                </a:solidFill>
              </a:rPr>
              <a:t>Regression testing </a:t>
            </a:r>
            <a:r>
              <a:rPr lang="en-US" sz="2800" dirty="0"/>
              <a:t>is simplified</a:t>
            </a:r>
            <a:r>
              <a:rPr sz="2800" dirty="0"/>
              <a:t> </a:t>
            </a:r>
          </a:p>
          <a:p>
            <a:pPr marL="397256" indent="-397256" defTabSz="1595215">
              <a:spcBef>
                <a:spcPts val="900"/>
              </a:spcBef>
              <a:defRPr sz="3128"/>
            </a:pPr>
            <a:endParaRPr sz="2800" dirty="0"/>
          </a:p>
          <a:p>
            <a:pPr marL="397256" indent="-397256" defTabSz="1595215">
              <a:spcBef>
                <a:spcPts val="900"/>
              </a:spcBef>
              <a:defRPr sz="3128"/>
            </a:pPr>
            <a:r>
              <a:rPr sz="2800" dirty="0"/>
              <a:t>most steps are so simple that they can be </a:t>
            </a:r>
            <a:r>
              <a:rPr sz="2800" b="1" dirty="0">
                <a:solidFill>
                  <a:srgbClr val="011993"/>
                </a:solidFill>
              </a:rPr>
              <a:t>automated</a:t>
            </a:r>
          </a:p>
          <a:p>
            <a:pPr marL="958088" lvl="1" indent="-397256" defTabSz="1595215">
              <a:spcBef>
                <a:spcPts val="900"/>
              </a:spcBef>
              <a:buChar char="-"/>
              <a:defRPr sz="3128"/>
            </a:pPr>
            <a:r>
              <a:rPr sz="2800" dirty="0"/>
              <a:t>automation limited in complex cases</a:t>
            </a:r>
          </a:p>
          <a:p>
            <a:pPr marL="397256" indent="-397256" defTabSz="1595215">
              <a:spcBef>
                <a:spcPts val="900"/>
              </a:spcBef>
              <a:defRPr sz="3128"/>
            </a:pPr>
            <a:endParaRPr sz="2800" dirty="0"/>
          </a:p>
          <a:p>
            <a:pPr marL="397256" indent="-397256" defTabSz="1595215">
              <a:spcBef>
                <a:spcPts val="900"/>
              </a:spcBef>
              <a:defRPr sz="3128"/>
            </a:pPr>
            <a:r>
              <a:rPr sz="2800" dirty="0"/>
              <a:t>refactoring does not always proceed “in a straight line”</a:t>
            </a:r>
          </a:p>
          <a:p>
            <a:pPr marL="958088" lvl="1" indent="-397256" defTabSz="1595215">
              <a:spcBef>
                <a:spcPts val="900"/>
              </a:spcBef>
              <a:buChar char="-"/>
              <a:defRPr sz="3128"/>
            </a:pPr>
            <a:r>
              <a:rPr sz="2800" dirty="0"/>
              <a:t>sometimes, </a:t>
            </a:r>
            <a:r>
              <a:rPr lang="en-US" sz="2800" dirty="0"/>
              <a:t>you want to </a:t>
            </a:r>
            <a:r>
              <a:rPr sz="2800" dirty="0"/>
              <a:t>undo a step you did earlier… </a:t>
            </a:r>
          </a:p>
          <a:p>
            <a:pPr marL="958088" lvl="1" indent="-397256" defTabSz="1595215">
              <a:spcBef>
                <a:spcPts val="900"/>
              </a:spcBef>
              <a:buChar char="-"/>
              <a:defRPr sz="3128"/>
            </a:pPr>
            <a:r>
              <a:rPr sz="2800" dirty="0"/>
              <a:t>…when you have insights for a better design</a:t>
            </a:r>
            <a:endParaRPr lang="en-US" sz="2800" dirty="0"/>
          </a:p>
          <a:p>
            <a:pPr marL="958088" lvl="1" indent="-397256" defTabSz="1595215">
              <a:spcBef>
                <a:spcPts val="900"/>
              </a:spcBef>
              <a:buChar char="-"/>
              <a:defRPr sz="3128"/>
            </a:pPr>
            <a:r>
              <a:rPr lang="en-US" sz="2800" dirty="0"/>
              <a:t>Having a name for what you did makes it easier to undo a step</a:t>
            </a:r>
          </a:p>
          <a:p>
            <a:pPr marL="1567688" lvl="2" indent="-397256" defTabSz="1595215">
              <a:spcBef>
                <a:spcPts val="900"/>
              </a:spcBef>
              <a:buChar char="-"/>
              <a:defRPr sz="3128"/>
            </a:pPr>
            <a:r>
              <a:rPr lang="en-US" sz="2800" dirty="0"/>
              <a:t>(but of course there’s always git!)</a:t>
            </a:r>
            <a:endParaRPr sz="2800" dirty="0"/>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E17FA904-52C3-4160-9247-8F41627B8350}"/>
                  </a:ext>
                </a:extLst>
              </p14:cNvPr>
              <p14:cNvContentPartPr/>
              <p14:nvPr/>
            </p14:nvContentPartPr>
            <p14:xfrm>
              <a:off x="2868579" y="2026278"/>
              <a:ext cx="360" cy="360"/>
            </p14:xfrm>
          </p:contentPart>
        </mc:Choice>
        <mc:Fallback xmlns="">
          <p:pic>
            <p:nvPicPr>
              <p:cNvPr id="2" name="Ink 1">
                <a:extLst>
                  <a:ext uri="{FF2B5EF4-FFF2-40B4-BE49-F238E27FC236}">
                    <a16:creationId xmlns:a16="http://schemas.microsoft.com/office/drawing/2014/main" id="{E17FA904-52C3-4160-9247-8F41627B8350}"/>
                  </a:ext>
                </a:extLst>
              </p:cNvPr>
              <p:cNvPicPr/>
              <p:nvPr/>
            </p:nvPicPr>
            <p:blipFill>
              <a:blip r:embed="rId4"/>
              <a:stretch>
                <a:fillRect/>
              </a:stretch>
            </p:blipFill>
            <p:spPr>
              <a:xfrm>
                <a:off x="2814939" y="191827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BEB13A70-B68C-4757-9F7A-5E3D1E79E59C}"/>
                  </a:ext>
                </a:extLst>
              </p14:cNvPr>
              <p14:cNvContentPartPr/>
              <p14:nvPr/>
            </p14:nvContentPartPr>
            <p14:xfrm>
              <a:off x="7995699" y="1857438"/>
              <a:ext cx="7560" cy="7560"/>
            </p14:xfrm>
          </p:contentPart>
        </mc:Choice>
        <mc:Fallback xmlns="">
          <p:pic>
            <p:nvPicPr>
              <p:cNvPr id="3" name="Ink 2">
                <a:extLst>
                  <a:ext uri="{FF2B5EF4-FFF2-40B4-BE49-F238E27FC236}">
                    <a16:creationId xmlns:a16="http://schemas.microsoft.com/office/drawing/2014/main" id="{BEB13A70-B68C-4757-9F7A-5E3D1E79E59C}"/>
                  </a:ext>
                </a:extLst>
              </p:cNvPr>
              <p:cNvPicPr/>
              <p:nvPr/>
            </p:nvPicPr>
            <p:blipFill>
              <a:blip r:embed="rId6"/>
              <a:stretch>
                <a:fillRect/>
              </a:stretch>
            </p:blipFill>
            <p:spPr>
              <a:xfrm>
                <a:off x="7942059" y="1749438"/>
                <a:ext cx="115200" cy="2232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7DC37BE0-C07A-4DC9-8A00-4E42FD2D57C3}"/>
                  </a:ext>
                </a:extLst>
              </p14:cNvPr>
              <p14:cNvContentPartPr/>
              <p14:nvPr/>
            </p14:nvContentPartPr>
            <p14:xfrm>
              <a:off x="2169459" y="2043558"/>
              <a:ext cx="360" cy="360"/>
            </p14:xfrm>
          </p:contentPart>
        </mc:Choice>
        <mc:Fallback xmlns="">
          <p:pic>
            <p:nvPicPr>
              <p:cNvPr id="4" name="Ink 3">
                <a:extLst>
                  <a:ext uri="{FF2B5EF4-FFF2-40B4-BE49-F238E27FC236}">
                    <a16:creationId xmlns:a16="http://schemas.microsoft.com/office/drawing/2014/main" id="{7DC37BE0-C07A-4DC9-8A00-4E42FD2D57C3}"/>
                  </a:ext>
                </a:extLst>
              </p:cNvPr>
              <p:cNvPicPr/>
              <p:nvPr/>
            </p:nvPicPr>
            <p:blipFill>
              <a:blip r:embed="rId4"/>
              <a:stretch>
                <a:fillRect/>
              </a:stretch>
            </p:blipFill>
            <p:spPr>
              <a:xfrm>
                <a:off x="2115459" y="1935558"/>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7" name="Ink 6">
                <a:extLst>
                  <a:ext uri="{FF2B5EF4-FFF2-40B4-BE49-F238E27FC236}">
                    <a16:creationId xmlns:a16="http://schemas.microsoft.com/office/drawing/2014/main" id="{9F4ADA38-75FB-45B0-A503-7148AFC21773}"/>
                  </a:ext>
                </a:extLst>
              </p14:cNvPr>
              <p14:cNvContentPartPr/>
              <p14:nvPr/>
            </p14:nvContentPartPr>
            <p14:xfrm>
              <a:off x="3439053" y="2260075"/>
              <a:ext cx="360" cy="5400"/>
            </p14:xfrm>
          </p:contentPart>
        </mc:Choice>
        <mc:Fallback xmlns="">
          <p:pic>
            <p:nvPicPr>
              <p:cNvPr id="7" name="Ink 6">
                <a:extLst>
                  <a:ext uri="{FF2B5EF4-FFF2-40B4-BE49-F238E27FC236}">
                    <a16:creationId xmlns:a16="http://schemas.microsoft.com/office/drawing/2014/main" id="{9F4ADA38-75FB-45B0-A503-7148AFC21773}"/>
                  </a:ext>
                </a:extLst>
              </p:cNvPr>
              <p:cNvPicPr/>
              <p:nvPr/>
            </p:nvPicPr>
            <p:blipFill>
              <a:blip r:embed="rId9"/>
              <a:stretch>
                <a:fillRect/>
              </a:stretch>
            </p:blipFill>
            <p:spPr>
              <a:xfrm>
                <a:off x="3385413" y="2152075"/>
                <a:ext cx="108000" cy="221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C0A8FFC5-128A-4D2F-B8B2-36E4578266E2}"/>
                  </a:ext>
                </a:extLst>
              </p14:cNvPr>
              <p14:cNvContentPartPr/>
              <p14:nvPr/>
            </p14:nvContentPartPr>
            <p14:xfrm>
              <a:off x="4885173" y="2005915"/>
              <a:ext cx="360" cy="360"/>
            </p14:xfrm>
          </p:contentPart>
        </mc:Choice>
        <mc:Fallback xmlns="">
          <p:pic>
            <p:nvPicPr>
              <p:cNvPr id="9" name="Ink 8">
                <a:extLst>
                  <a:ext uri="{FF2B5EF4-FFF2-40B4-BE49-F238E27FC236}">
                    <a16:creationId xmlns:a16="http://schemas.microsoft.com/office/drawing/2014/main" id="{C0A8FFC5-128A-4D2F-B8B2-36E4578266E2}"/>
                  </a:ext>
                </a:extLst>
              </p:cNvPr>
              <p:cNvPicPr/>
              <p:nvPr/>
            </p:nvPicPr>
            <p:blipFill>
              <a:blip r:embed="rId4"/>
              <a:stretch>
                <a:fillRect/>
              </a:stretch>
            </p:blipFill>
            <p:spPr>
              <a:xfrm>
                <a:off x="4831533" y="1898275"/>
                <a:ext cx="108000" cy="216000"/>
              </a:xfrm>
              <a:prstGeom prst="rect">
                <a:avLst/>
              </a:prstGeom>
            </p:spPr>
          </p:pic>
        </mc:Fallback>
      </mc:AlternateContent>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prstGeom prst="rect">
            <a:avLst/>
          </a:prstGeom>
        </p:spPr>
        <p:txBody>
          <a:bodyPr/>
          <a:lstStyle>
            <a:lvl1pPr defTabSz="1369804">
              <a:defRPr sz="4740" spc="-94"/>
            </a:lvl1pPr>
          </a:lstStyle>
          <a:p>
            <a:r>
              <a:t>Refactoring Risks</a:t>
            </a:r>
          </a:p>
        </p:txBody>
      </p:sp>
      <p:sp>
        <p:nvSpPr>
          <p:cNvPr id="232" name="Slide Subtitle"/>
          <p:cNvSpPr txBox="1">
            <a:spLocks noGrp="1"/>
          </p:cNvSpPr>
          <p:nvPr>
            <p:ph type="body" idx="21"/>
          </p:nvPr>
        </p:nvSpPr>
        <p:spPr>
          <a:prstGeom prst="rect">
            <a:avLst/>
          </a:prstGeom>
        </p:spPr>
        <p:txBody>
          <a:bodyPr>
            <a:normAutofit lnSpcReduction="10000"/>
          </a:bodyPr>
          <a:lstStyle/>
          <a:p>
            <a:endParaRPr/>
          </a:p>
        </p:txBody>
      </p:sp>
      <p:sp>
        <p:nvSpPr>
          <p:cNvPr id="233" name="Developer time is valuable: is this the best use of time today?…"/>
          <p:cNvSpPr txBox="1">
            <a:spLocks noGrp="1"/>
          </p:cNvSpPr>
          <p:nvPr>
            <p:ph type="body" idx="1"/>
          </p:nvPr>
        </p:nvSpPr>
        <p:spPr>
          <a:xfrm>
            <a:off x="643466" y="3249133"/>
            <a:ext cx="11717868" cy="4403207"/>
          </a:xfrm>
          <a:prstGeom prst="rect">
            <a:avLst/>
          </a:prstGeom>
        </p:spPr>
        <p:txBody>
          <a:bodyPr/>
          <a:lstStyle/>
          <a:p>
            <a:r>
              <a:rPr dirty="0"/>
              <a:t>Developer time is valuable: is this the best use of time </a:t>
            </a:r>
            <a:r>
              <a:rPr i="1" dirty="0"/>
              <a:t>today</a:t>
            </a:r>
            <a:r>
              <a:rPr dirty="0"/>
              <a:t>?</a:t>
            </a:r>
          </a:p>
          <a:p>
            <a:r>
              <a:rPr dirty="0"/>
              <a:t>Despite best intentions, may not be safe</a:t>
            </a:r>
          </a:p>
          <a:p>
            <a:r>
              <a:rPr dirty="0"/>
              <a:t>Potential for version control conflicts</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AC1B6E-BDB6-43F1-8D1F-AE2692FDCE7D}"/>
              </a:ext>
            </a:extLst>
          </p:cNvPr>
          <p:cNvSpPr>
            <a:spLocks noGrp="1"/>
          </p:cNvSpPr>
          <p:nvPr>
            <p:ph type="title"/>
          </p:nvPr>
        </p:nvSpPr>
        <p:spPr/>
        <p:txBody>
          <a:bodyPr>
            <a:normAutofit/>
          </a:bodyPr>
          <a:lstStyle/>
          <a:p>
            <a:r>
              <a:rPr lang="en-US" sz="5400" dirty="0"/>
              <a:t>It brings us to Technical Debt</a:t>
            </a:r>
          </a:p>
        </p:txBody>
      </p:sp>
    </p:spTree>
    <p:extLst>
      <p:ext uri="{BB962C8B-B14F-4D97-AF65-F5344CB8AC3E}">
        <p14:creationId xmlns:p14="http://schemas.microsoft.com/office/powerpoint/2010/main" val="323129853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Refactoring Risks"/>
          <p:cNvSpPr txBox="1">
            <a:spLocks noGrp="1"/>
          </p:cNvSpPr>
          <p:nvPr>
            <p:ph type="title"/>
          </p:nvPr>
        </p:nvSpPr>
        <p:spPr>
          <a:xfrm>
            <a:off x="643466" y="1186771"/>
            <a:ext cx="11717868" cy="1372516"/>
          </a:xfrm>
          <a:prstGeom prst="rect">
            <a:avLst/>
          </a:prstGeom>
        </p:spPr>
        <p:txBody>
          <a:bodyPr>
            <a:normAutofit/>
          </a:bodyPr>
          <a:lstStyle>
            <a:lvl1pPr defTabSz="1369804">
              <a:defRPr sz="4740" spc="-94"/>
            </a:lvl1pPr>
          </a:lstStyle>
          <a:p>
            <a:r>
              <a:rPr lang="en-US" sz="4400" dirty="0">
                <a:solidFill>
                  <a:srgbClr val="FF0000"/>
                </a:solidFill>
              </a:rPr>
              <a:t>Technical Debt </a:t>
            </a:r>
            <a:r>
              <a:rPr lang="en-US" sz="4400" dirty="0"/>
              <a:t>is the Accumulation of Internal Problems in Project Codebase</a:t>
            </a:r>
            <a:endParaRPr sz="4400" dirty="0"/>
          </a:p>
        </p:txBody>
      </p:sp>
      <p:sp>
        <p:nvSpPr>
          <p:cNvPr id="233" name="Developer time is valuable: is this the best use of time today?…"/>
          <p:cNvSpPr txBox="1">
            <a:spLocks noGrp="1"/>
          </p:cNvSpPr>
          <p:nvPr>
            <p:ph type="body" idx="1"/>
          </p:nvPr>
        </p:nvSpPr>
        <p:spPr>
          <a:xfrm>
            <a:off x="643466" y="3485069"/>
            <a:ext cx="6000191" cy="4403207"/>
          </a:xfrm>
          <a:prstGeom prst="rect">
            <a:avLst/>
          </a:prstGeom>
        </p:spPr>
        <p:txBody>
          <a:bodyPr>
            <a:normAutofit fontScale="85000" lnSpcReduction="20000"/>
          </a:bodyPr>
          <a:lstStyle/>
          <a:p>
            <a:pPr>
              <a:spcBef>
                <a:spcPts val="1200"/>
              </a:spcBef>
            </a:pPr>
            <a:r>
              <a:rPr lang="en-US" dirty="0"/>
              <a:t>Internal because they don’t show as user-visible failures.</a:t>
            </a:r>
          </a:p>
          <a:p>
            <a:pPr>
              <a:spcBef>
                <a:spcPts val="1200"/>
              </a:spcBef>
            </a:pPr>
            <a:r>
              <a:rPr lang="en-US" dirty="0"/>
              <a:t>Examples:</a:t>
            </a:r>
          </a:p>
          <a:p>
            <a:pPr lvl="1">
              <a:spcBef>
                <a:spcPts val="1200"/>
              </a:spcBef>
            </a:pPr>
            <a:r>
              <a:rPr lang="en-US" dirty="0"/>
              <a:t>Code Smells;</a:t>
            </a:r>
          </a:p>
          <a:p>
            <a:pPr lvl="1">
              <a:spcBef>
                <a:spcPts val="1200"/>
              </a:spcBef>
            </a:pPr>
            <a:r>
              <a:rPr lang="en-US" dirty="0"/>
              <a:t>Missing tests;</a:t>
            </a:r>
          </a:p>
          <a:p>
            <a:pPr lvl="1">
              <a:spcBef>
                <a:spcPts val="1200"/>
              </a:spcBef>
            </a:pPr>
            <a:r>
              <a:rPr lang="en-US" dirty="0"/>
              <a:t>Missing documentation;</a:t>
            </a:r>
          </a:p>
          <a:p>
            <a:pPr lvl="1">
              <a:spcBef>
                <a:spcPts val="1200"/>
              </a:spcBef>
            </a:pPr>
            <a:r>
              <a:rPr lang="en-US" dirty="0"/>
              <a:t>Dependency on old versions of third-party systems;</a:t>
            </a:r>
          </a:p>
          <a:p>
            <a:pPr lvl="1">
              <a:spcBef>
                <a:spcPts val="1200"/>
              </a:spcBef>
            </a:pPr>
            <a:r>
              <a:rPr lang="en-US" dirty="0"/>
              <a:t>Inefficient and/or non-scalable algorithms.</a:t>
            </a:r>
          </a:p>
        </p:txBody>
      </p:sp>
      <p:pic>
        <p:nvPicPr>
          <p:cNvPr id="5" name="Picture 2">
            <a:extLst>
              <a:ext uri="{FF2B5EF4-FFF2-40B4-BE49-F238E27FC236}">
                <a16:creationId xmlns:a16="http://schemas.microsoft.com/office/drawing/2014/main" id="{C5463A71-BD19-47DF-BB76-7B071984D18B}"/>
              </a:ext>
              <a:ext uri="{C183D7F6-B498-43B3-948B-1728B52AA6E4}">
                <adec:decorative xmlns:adec="http://schemas.microsoft.com/office/drawing/2017/decorative" val="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3657" y="3485069"/>
            <a:ext cx="5492813" cy="4641427"/>
          </a:xfrm>
          <a:prstGeom prst="rect">
            <a:avLst/>
          </a:prstGeom>
          <a:solidFill>
            <a:srgbClr val="FFFFFF"/>
          </a:solidFill>
        </p:spPr>
      </p:pic>
      <p:sp>
        <p:nvSpPr>
          <p:cNvPr id="6" name="Rectangle 5">
            <a:extLst>
              <a:ext uri="{FF2B5EF4-FFF2-40B4-BE49-F238E27FC236}">
                <a16:creationId xmlns:a16="http://schemas.microsoft.com/office/drawing/2014/main" id="{19D304F5-4208-4AA8-93DD-B2D540FD594F}"/>
              </a:ext>
            </a:extLst>
          </p:cNvPr>
          <p:cNvSpPr/>
          <p:nvPr/>
        </p:nvSpPr>
        <p:spPr>
          <a:xfrm>
            <a:off x="3500438" y="8080542"/>
            <a:ext cx="2511814" cy="486287"/>
          </a:xfrm>
          <a:prstGeom prst="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spAutoFit/>
          </a:bodyPr>
          <a:lstStyle/>
          <a:p>
            <a:pPr defTabSz="975390" hangingPunct="1"/>
            <a:r>
              <a:rPr lang="en-US" sz="2560" b="1" kern="1200" dirty="0">
                <a:solidFill>
                  <a:prstClr val="black"/>
                </a:solidFill>
                <a:latin typeface="Ink Free" panose="03080402000500000000" pitchFamily="66" charset="0"/>
              </a:rPr>
              <a:t>Not just code!</a:t>
            </a:r>
          </a:p>
        </p:txBody>
      </p:sp>
    </p:spTree>
    <p:extLst>
      <p:ext uri="{BB962C8B-B14F-4D97-AF65-F5344CB8AC3E}">
        <p14:creationId xmlns:p14="http://schemas.microsoft.com/office/powerpoint/2010/main" val="213806295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Learning Goals"/>
          <p:cNvSpPr txBox="1">
            <a:spLocks noGrp="1"/>
          </p:cNvSpPr>
          <p:nvPr>
            <p:ph type="title"/>
          </p:nvPr>
        </p:nvSpPr>
        <p:spPr>
          <a:prstGeom prst="rect">
            <a:avLst/>
          </a:prstGeom>
        </p:spPr>
        <p:txBody>
          <a:bodyPr/>
          <a:lstStyle>
            <a:lvl1pPr defTabSz="1369804">
              <a:defRPr sz="4740" spc="-94"/>
            </a:lvl1pPr>
          </a:lstStyle>
          <a:p>
            <a:r>
              <a:t>Learning Goals</a:t>
            </a:r>
          </a:p>
        </p:txBody>
      </p:sp>
      <p:sp>
        <p:nvSpPr>
          <p:cNvPr id="13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a:solidFill>
                  <a:srgbClr val="005493"/>
                </a:solidFill>
              </a:defRPr>
            </a:lvl1pPr>
          </a:lstStyle>
          <a:p>
            <a:r>
              <a:rPr dirty="0"/>
              <a:t>By the end of this lesson, you should be able to…</a:t>
            </a:r>
          </a:p>
        </p:txBody>
      </p:sp>
      <p:sp>
        <p:nvSpPr>
          <p:cNvPr id="140" name="Apply refactoring techniques to improve code quality…"/>
          <p:cNvSpPr txBox="1">
            <a:spLocks noGrp="1"/>
          </p:cNvSpPr>
          <p:nvPr>
            <p:ph type="body" idx="1"/>
          </p:nvPr>
        </p:nvSpPr>
        <p:spPr>
          <a:xfrm>
            <a:off x="643466" y="3500567"/>
            <a:ext cx="11717868" cy="4403207"/>
          </a:xfrm>
          <a:prstGeom prst="rect">
            <a:avLst/>
          </a:prstGeom>
        </p:spPr>
        <p:txBody>
          <a:bodyPr>
            <a:normAutofit lnSpcReduction="10000"/>
          </a:bodyPr>
          <a:lstStyle/>
          <a:p>
            <a:pPr marL="571500" indent="-571500">
              <a:buFont typeface="Arial" panose="020B0604020202020204" pitchFamily="34" charset="0"/>
              <a:buChar char="•"/>
            </a:pPr>
            <a:r>
              <a:rPr lang="en-US" dirty="0"/>
              <a:t>Define “refactoring” and give examples.</a:t>
            </a:r>
          </a:p>
          <a:p>
            <a:pPr marL="571500" indent="-571500">
              <a:buFont typeface="Arial" panose="020B0604020202020204" pitchFamily="34" charset="0"/>
              <a:buChar char="•"/>
            </a:pPr>
            <a:r>
              <a:rPr lang="en-US" dirty="0"/>
              <a:t>Explain how refactoring fits into an agile development process and help reduce technical debt</a:t>
            </a:r>
          </a:p>
          <a:p>
            <a:pPr marL="571500" indent="-571500">
              <a:buFont typeface="Arial" panose="020B0604020202020204" pitchFamily="34" charset="0"/>
              <a:buChar char="•"/>
            </a:pPr>
            <a:r>
              <a:rPr lang="en-US" sz="4000" dirty="0">
                <a:solidFill>
                  <a:schemeClr val="tx1">
                    <a:lumMod val="50000"/>
                  </a:schemeClr>
                </a:solidFill>
              </a:rPr>
              <a:t>Define “technical debt” </a:t>
            </a:r>
          </a:p>
          <a:p>
            <a:pPr marL="571500" indent="-571500">
              <a:buFont typeface="Arial" panose="020B0604020202020204" pitchFamily="34" charset="0"/>
              <a:buChar char="•"/>
            </a:pPr>
            <a:r>
              <a:rPr lang="en-US" sz="4000" dirty="0">
                <a:solidFill>
                  <a:schemeClr val="tx1">
                    <a:lumMod val="50000"/>
                  </a:schemeClr>
                </a:solidFill>
              </a:rPr>
              <a:t>Suggest when it may be appropriate to accrue technical debt and when it may be appropriate to retire it.</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0C512E1-5791-8D4A-9A19-52307D947EB2}"/>
              </a:ext>
            </a:extLst>
          </p:cNvPr>
          <p:cNvSpPr>
            <a:spLocks noGrp="1"/>
          </p:cNvSpPr>
          <p:nvPr>
            <p:ph type="body" idx="1"/>
          </p:nvPr>
        </p:nvSpPr>
        <p:spPr/>
        <p:txBody>
          <a:bodyPr>
            <a:normAutofit/>
          </a:bodyPr>
          <a:lstStyle/>
          <a:p>
            <a:r>
              <a:rPr lang="en-US" sz="3600" dirty="0"/>
              <a:t>Example of Debt</a:t>
            </a:r>
          </a:p>
        </p:txBody>
      </p:sp>
      <p:sp>
        <p:nvSpPr>
          <p:cNvPr id="4" name="Content Placeholder 3">
            <a:extLst>
              <a:ext uri="{FF2B5EF4-FFF2-40B4-BE49-F238E27FC236}">
                <a16:creationId xmlns:a16="http://schemas.microsoft.com/office/drawing/2014/main" id="{98BAAF5E-8F30-8442-874E-789AA4AF334D}"/>
              </a:ext>
            </a:extLst>
          </p:cNvPr>
          <p:cNvSpPr>
            <a:spLocks noGrp="1"/>
          </p:cNvSpPr>
          <p:nvPr>
            <p:ph sz="half" idx="2"/>
          </p:nvPr>
        </p:nvSpPr>
        <p:spPr/>
        <p:txBody>
          <a:bodyPr>
            <a:normAutofit/>
          </a:bodyPr>
          <a:lstStyle/>
          <a:p>
            <a:pPr fontAlgn="base"/>
            <a:r>
              <a:rPr lang="en-US" sz="3200" dirty="0"/>
              <a:t>Code Smells;</a:t>
            </a:r>
          </a:p>
          <a:p>
            <a:pPr fontAlgn="base"/>
            <a:r>
              <a:rPr lang="en-US" sz="3200" dirty="0"/>
              <a:t>Missing tests;</a:t>
            </a:r>
          </a:p>
          <a:p>
            <a:pPr fontAlgn="base"/>
            <a:r>
              <a:rPr lang="en-US" sz="3200" dirty="0"/>
              <a:t>Missing documentation;</a:t>
            </a:r>
          </a:p>
          <a:p>
            <a:pPr fontAlgn="base"/>
            <a:r>
              <a:rPr lang="en-US" sz="3200" dirty="0"/>
              <a:t>Dependency on old versions of third-party systems;</a:t>
            </a:r>
          </a:p>
          <a:p>
            <a:pPr fontAlgn="base"/>
            <a:r>
              <a:rPr lang="en-US" sz="3200" dirty="0"/>
              <a:t>Inefficient and/or non-scalable algorithms.</a:t>
            </a:r>
          </a:p>
        </p:txBody>
      </p:sp>
      <p:sp>
        <p:nvSpPr>
          <p:cNvPr id="5" name="Text Placeholder 4">
            <a:extLst>
              <a:ext uri="{FF2B5EF4-FFF2-40B4-BE49-F238E27FC236}">
                <a16:creationId xmlns:a16="http://schemas.microsoft.com/office/drawing/2014/main" id="{0F1AA0CA-7114-634C-9331-B4187D785255}"/>
              </a:ext>
            </a:extLst>
          </p:cNvPr>
          <p:cNvSpPr>
            <a:spLocks noGrp="1"/>
          </p:cNvSpPr>
          <p:nvPr>
            <p:ph type="body" sz="quarter" idx="3"/>
          </p:nvPr>
        </p:nvSpPr>
        <p:spPr/>
        <p:txBody>
          <a:bodyPr>
            <a:normAutofit/>
          </a:bodyPr>
          <a:lstStyle/>
          <a:p>
            <a:r>
              <a:rPr lang="en-US" sz="3600" dirty="0"/>
              <a:t>Example of Cost</a:t>
            </a:r>
          </a:p>
        </p:txBody>
      </p:sp>
      <p:sp>
        <p:nvSpPr>
          <p:cNvPr id="6" name="Content Placeholder 5">
            <a:extLst>
              <a:ext uri="{FF2B5EF4-FFF2-40B4-BE49-F238E27FC236}">
                <a16:creationId xmlns:a16="http://schemas.microsoft.com/office/drawing/2014/main" id="{25635C79-9951-C745-BD63-FB5DE97110FB}"/>
              </a:ext>
            </a:extLst>
          </p:cNvPr>
          <p:cNvSpPr>
            <a:spLocks noGrp="1"/>
          </p:cNvSpPr>
          <p:nvPr>
            <p:ph sz="quarter" idx="4"/>
          </p:nvPr>
        </p:nvSpPr>
        <p:spPr/>
        <p:txBody>
          <a:bodyPr>
            <a:normAutofit/>
          </a:bodyPr>
          <a:lstStyle/>
          <a:p>
            <a:r>
              <a:rPr lang="en-US" sz="3200" dirty="0"/>
              <a:t>“Smelly” code is less flexible;</a:t>
            </a:r>
          </a:p>
          <a:p>
            <a:r>
              <a:rPr lang="en-US" sz="3200" dirty="0"/>
              <a:t>Need to revert breaking change;</a:t>
            </a:r>
          </a:p>
          <a:p>
            <a:r>
              <a:rPr lang="en-US" sz="3200" dirty="0"/>
              <a:t>Can’t figure out how to use;</a:t>
            </a:r>
          </a:p>
          <a:p>
            <a:r>
              <a:rPr lang="en-US" sz="3200" dirty="0"/>
              <a:t>May have take over maintenance of old system;</a:t>
            </a:r>
          </a:p>
          <a:p>
            <a:r>
              <a:rPr lang="en-US" sz="3200" dirty="0"/>
              <a:t>Lose potential customers.</a:t>
            </a:r>
          </a:p>
        </p:txBody>
      </p:sp>
      <p:sp>
        <p:nvSpPr>
          <p:cNvPr id="7" name="Slide Number Placeholder 6">
            <a:extLst>
              <a:ext uri="{FF2B5EF4-FFF2-40B4-BE49-F238E27FC236}">
                <a16:creationId xmlns:a16="http://schemas.microsoft.com/office/drawing/2014/main" id="{3A24126E-ECF4-9C45-9CEB-B4B2602C4F4C}"/>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20</a:t>
            </a:fld>
            <a:endParaRPr lang="en-US" kern="1200">
              <a:solidFill>
                <a:prstClr val="black">
                  <a:tint val="75000"/>
                </a:prstClr>
              </a:solidFill>
              <a:latin typeface="Calibri" panose="020F0502020204030204"/>
            </a:endParaRPr>
          </a:p>
        </p:txBody>
      </p:sp>
      <p:sp>
        <p:nvSpPr>
          <p:cNvPr id="10" name="Refactoring Risks">
            <a:extLst>
              <a:ext uri="{FF2B5EF4-FFF2-40B4-BE49-F238E27FC236}">
                <a16:creationId xmlns:a16="http://schemas.microsoft.com/office/drawing/2014/main" id="{B6FF4BB0-B9E2-45E7-9305-04B47431732A}"/>
              </a:ext>
            </a:extLst>
          </p:cNvPr>
          <p:cNvSpPr txBox="1">
            <a:spLocks/>
          </p:cNvSpPr>
          <p:nvPr/>
        </p:nvSpPr>
        <p:spPr>
          <a:xfrm>
            <a:off x="643466" y="950524"/>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Technical Debts have costs (“interest” on the debt).</a:t>
            </a:r>
          </a:p>
        </p:txBody>
      </p:sp>
    </p:spTree>
    <p:extLst>
      <p:ext uri="{BB962C8B-B14F-4D97-AF65-F5344CB8AC3E}">
        <p14:creationId xmlns:p14="http://schemas.microsoft.com/office/powerpoint/2010/main" val="9622594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Interest on Technical Debt Accrues over Time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21</a:t>
            </a:fld>
            <a:endParaRPr lang="en-US"/>
          </a:p>
        </p:txBody>
      </p:sp>
      <p:cxnSp>
        <p:nvCxnSpPr>
          <p:cNvPr id="11" name="Straight Arrow Connector 10">
            <a:extLst>
              <a:ext uri="{FF2B5EF4-FFF2-40B4-BE49-F238E27FC236}">
                <a16:creationId xmlns:a16="http://schemas.microsoft.com/office/drawing/2014/main" id="{26619D9A-ED88-4443-8AD4-6B1768385BA2}"/>
              </a:ext>
            </a:extLst>
          </p:cNvPr>
          <p:cNvCxnSpPr/>
          <p:nvPr/>
        </p:nvCxnSpPr>
        <p:spPr>
          <a:xfrm>
            <a:off x="2500313" y="5829300"/>
            <a:ext cx="8115300" cy="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DA124992-E07C-F544-99F8-40F9002EBFE1}"/>
              </a:ext>
            </a:extLst>
          </p:cNvPr>
          <p:cNvSpPr txBox="1"/>
          <p:nvPr/>
        </p:nvSpPr>
        <p:spPr>
          <a:xfrm>
            <a:off x="1443039" y="5186362"/>
            <a:ext cx="985838" cy="4857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Cost</a:t>
            </a:r>
          </a:p>
        </p:txBody>
      </p:sp>
      <p:cxnSp>
        <p:nvCxnSpPr>
          <p:cNvPr id="15" name="Straight Connector 14">
            <a:extLst>
              <a:ext uri="{FF2B5EF4-FFF2-40B4-BE49-F238E27FC236}">
                <a16:creationId xmlns:a16="http://schemas.microsoft.com/office/drawing/2014/main" id="{B82E242A-A7DD-4044-833B-B4DCC4E78C7E}"/>
              </a:ext>
            </a:extLst>
          </p:cNvPr>
          <p:cNvCxnSpPr>
            <a:cxnSpLocks/>
          </p:cNvCxnSpPr>
          <p:nvPr/>
        </p:nvCxnSpPr>
        <p:spPr>
          <a:xfrm flipV="1">
            <a:off x="2743200" y="4143375"/>
            <a:ext cx="5529263" cy="1528763"/>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5FA0C3F-B3CF-3C43-B7CF-3A038917E813}"/>
              </a:ext>
            </a:extLst>
          </p:cNvPr>
          <p:cNvCxnSpPr>
            <a:cxnSpLocks/>
          </p:cNvCxnSpPr>
          <p:nvPr/>
        </p:nvCxnSpPr>
        <p:spPr>
          <a:xfrm>
            <a:off x="8281988" y="4152901"/>
            <a:ext cx="1462088" cy="1547812"/>
          </a:xfrm>
          <a:prstGeom prst="line">
            <a:avLst/>
          </a:prstGeom>
          <a:ln w="12700">
            <a:solidFill>
              <a:schemeClr val="tx1"/>
            </a:solidFill>
            <a:tailEnd type="arrow" w="lg" len="lg"/>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9234BE-9488-C14B-9BD4-2157D8F7236C}"/>
              </a:ext>
            </a:extLst>
          </p:cNvPr>
          <p:cNvCxnSpPr>
            <a:cxnSpLocks/>
          </p:cNvCxnSpPr>
          <p:nvPr/>
        </p:nvCxnSpPr>
        <p:spPr>
          <a:xfrm flipV="1">
            <a:off x="2524124" y="4043362"/>
            <a:ext cx="0" cy="1809750"/>
          </a:xfrm>
          <a:prstGeom prst="straightConnector1">
            <a:avLst/>
          </a:prstGeom>
          <a:ln w="635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D37C9CBA-438E-1F4B-BA12-5B050FCC25E9}"/>
              </a:ext>
            </a:extLst>
          </p:cNvPr>
          <p:cNvSpPr txBox="1"/>
          <p:nvPr/>
        </p:nvSpPr>
        <p:spPr>
          <a:xfrm>
            <a:off x="2767013" y="6153150"/>
            <a:ext cx="800101" cy="2571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Time</a:t>
            </a:r>
          </a:p>
        </p:txBody>
      </p:sp>
      <p:sp>
        <p:nvSpPr>
          <p:cNvPr id="23" name="TextBox 22">
            <a:extLst>
              <a:ext uri="{FF2B5EF4-FFF2-40B4-BE49-F238E27FC236}">
                <a16:creationId xmlns:a16="http://schemas.microsoft.com/office/drawing/2014/main" id="{3E551BA5-725A-9449-8867-6B1BE0FBDBC3}"/>
              </a:ext>
            </a:extLst>
          </p:cNvPr>
          <p:cNvSpPr txBox="1"/>
          <p:nvPr/>
        </p:nvSpPr>
        <p:spPr>
          <a:xfrm>
            <a:off x="5086350" y="5172075"/>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29" name="Group 28">
            <a:extLst>
              <a:ext uri="{FF2B5EF4-FFF2-40B4-BE49-F238E27FC236}">
                <a16:creationId xmlns:a16="http://schemas.microsoft.com/office/drawing/2014/main" id="{4C2F9DB7-CB05-D94C-86D1-DC7F7541304F}"/>
              </a:ext>
            </a:extLst>
          </p:cNvPr>
          <p:cNvGrpSpPr/>
          <p:nvPr/>
        </p:nvGrpSpPr>
        <p:grpSpPr>
          <a:xfrm>
            <a:off x="2538413" y="4772025"/>
            <a:ext cx="8205787" cy="280988"/>
            <a:chOff x="2538413" y="4772025"/>
            <a:chExt cx="8205787" cy="280988"/>
          </a:xfrm>
        </p:grpSpPr>
        <p:cxnSp>
          <p:nvCxnSpPr>
            <p:cNvPr id="24" name="Straight Connector 23">
              <a:extLst>
                <a:ext uri="{FF2B5EF4-FFF2-40B4-BE49-F238E27FC236}">
                  <a16:creationId xmlns:a16="http://schemas.microsoft.com/office/drawing/2014/main" id="{67624244-52D3-6B4F-BF3D-98135FE61C70}"/>
                </a:ext>
              </a:extLst>
            </p:cNvPr>
            <p:cNvCxnSpPr>
              <a:cxnSpLocks/>
            </p:cNvCxnSpPr>
            <p:nvPr/>
          </p:nvCxnSpPr>
          <p:spPr>
            <a:xfrm flipV="1">
              <a:off x="2538413" y="4872038"/>
              <a:ext cx="8205787" cy="180975"/>
            </a:xfrm>
            <a:prstGeom prst="line">
              <a:avLst/>
            </a:prstGeom>
            <a:ln w="12700">
              <a:solidFill>
                <a:schemeClr val="tx1"/>
              </a:solidFill>
              <a:prstDash val="dashDot"/>
              <a:tailEnd type="none" w="lg" len="lg"/>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B1CFC967-8E60-2049-A4A5-44BBB3D7A96B}"/>
                </a:ext>
              </a:extLst>
            </p:cNvPr>
            <p:cNvSpPr txBox="1"/>
            <p:nvPr/>
          </p:nvSpPr>
          <p:spPr>
            <a:xfrm>
              <a:off x="2609852" y="4772025"/>
              <a:ext cx="2293936" cy="180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Break even point for cost</a:t>
              </a:r>
            </a:p>
          </p:txBody>
        </p:sp>
      </p:grpSp>
      <p:sp>
        <p:nvSpPr>
          <p:cNvPr id="28" name="TextBox 27">
            <a:extLst>
              <a:ext uri="{FF2B5EF4-FFF2-40B4-BE49-F238E27FC236}">
                <a16:creationId xmlns:a16="http://schemas.microsoft.com/office/drawing/2014/main" id="{552AC9B3-498D-5A4B-8655-09F46A544A07}"/>
              </a:ext>
            </a:extLst>
          </p:cNvPr>
          <p:cNvSpPr txBox="1"/>
          <p:nvPr/>
        </p:nvSpPr>
        <p:spPr>
          <a:xfrm rot="20844439">
            <a:off x="3734728" y="5258138"/>
            <a:ext cx="1473097" cy="3526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Technical Debt</a:t>
            </a:r>
          </a:p>
        </p:txBody>
      </p:sp>
      <p:sp>
        <p:nvSpPr>
          <p:cNvPr id="3" name="TextBox 2">
            <a:extLst>
              <a:ext uri="{FF2B5EF4-FFF2-40B4-BE49-F238E27FC236}">
                <a16:creationId xmlns:a16="http://schemas.microsoft.com/office/drawing/2014/main" id="{75CEBE44-CF4F-477B-801F-CF3790CEA28F}"/>
              </a:ext>
            </a:extLst>
          </p:cNvPr>
          <p:cNvSpPr txBox="1"/>
          <p:nvPr/>
        </p:nvSpPr>
        <p:spPr>
          <a:xfrm>
            <a:off x="6717883" y="6320966"/>
            <a:ext cx="4390384" cy="179245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600" dirty="0">
                <a:solidFill>
                  <a:schemeClr val="tx1"/>
                </a:solidFill>
              </a:rPr>
              <a:t>Invest time to paying off technical debt</a:t>
            </a:r>
          </a:p>
          <a:p>
            <a:pPr algn="l"/>
            <a:r>
              <a:rPr lang="en-US" sz="3600" dirty="0">
                <a:solidFill>
                  <a:schemeClr val="tx1"/>
                </a:solidFill>
              </a:rPr>
              <a:t>=&gt; Refactoring</a:t>
            </a:r>
          </a:p>
        </p:txBody>
      </p:sp>
      <p:sp>
        <p:nvSpPr>
          <p:cNvPr id="4" name="Arrow: Up 3">
            <a:extLst>
              <a:ext uri="{FF2B5EF4-FFF2-40B4-BE49-F238E27FC236}">
                <a16:creationId xmlns:a16="http://schemas.microsoft.com/office/drawing/2014/main" id="{F997CB4D-3A73-40A6-8547-A4FF263B4684}"/>
              </a:ext>
            </a:extLst>
          </p:cNvPr>
          <p:cNvSpPr/>
          <p:nvPr/>
        </p:nvSpPr>
        <p:spPr>
          <a:xfrm>
            <a:off x="8033882" y="4508334"/>
            <a:ext cx="496212" cy="1792454"/>
          </a:xfrm>
          <a:prstGeom prst="up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1133655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E0ADF8-C8B7-6040-93C4-465B4192C71A}"/>
              </a:ext>
            </a:extLst>
          </p:cNvPr>
          <p:cNvSpPr>
            <a:spLocks noGrp="1"/>
          </p:cNvSpPr>
          <p:nvPr>
            <p:ph type="title"/>
          </p:nvPr>
        </p:nvSpPr>
        <p:spPr/>
        <p:txBody>
          <a:bodyPr/>
          <a:lstStyle/>
          <a:p>
            <a:pPr defTabSz="1369734">
              <a:lnSpc>
                <a:spcPct val="100000"/>
              </a:lnSpc>
              <a:defRPr/>
            </a:pPr>
            <a:r>
              <a:rPr lang="en-US" sz="4000" b="1" dirty="0">
                <a:solidFill>
                  <a:schemeClr val="tx1"/>
                </a:solidFill>
                <a:latin typeface="Helvetica Neue"/>
              </a:rPr>
              <a:t>Make Technical Debt Visible</a:t>
            </a:r>
          </a:p>
        </p:txBody>
      </p:sp>
      <p:sp>
        <p:nvSpPr>
          <p:cNvPr id="7" name="Slide Number Placeholder 6">
            <a:extLst>
              <a:ext uri="{FF2B5EF4-FFF2-40B4-BE49-F238E27FC236}">
                <a16:creationId xmlns:a16="http://schemas.microsoft.com/office/drawing/2014/main" id="{7162637D-E465-3E4A-8883-A60656E5CE9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3" name="TextBox 2">
            <a:extLst>
              <a:ext uri="{FF2B5EF4-FFF2-40B4-BE49-F238E27FC236}">
                <a16:creationId xmlns:a16="http://schemas.microsoft.com/office/drawing/2014/main" id="{75CEBE44-CF4F-477B-801F-CF3790CEA28F}"/>
              </a:ext>
            </a:extLst>
          </p:cNvPr>
          <p:cNvSpPr txBox="1"/>
          <p:nvPr/>
        </p:nvSpPr>
        <p:spPr>
          <a:xfrm>
            <a:off x="673991" y="8154349"/>
            <a:ext cx="11704276" cy="100658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571500" indent="-571500" algn="l">
              <a:buFont typeface="Arial" panose="020B0604020202020204" pitchFamily="34" charset="0"/>
              <a:buChar char="•"/>
            </a:pPr>
            <a:r>
              <a:rPr lang="en-US" sz="3200" dirty="0">
                <a:solidFill>
                  <a:schemeClr val="tx1"/>
                </a:solidFill>
              </a:rPr>
              <a:t>Help stakeholders visualize data (like progress, effect of debt, refactoring)</a:t>
            </a:r>
          </a:p>
        </p:txBody>
      </p:sp>
      <p:sp>
        <p:nvSpPr>
          <p:cNvPr id="8" name="TextBox 7">
            <a:extLst>
              <a:ext uri="{FF2B5EF4-FFF2-40B4-BE49-F238E27FC236}">
                <a16:creationId xmlns:a16="http://schemas.microsoft.com/office/drawing/2014/main" id="{44F2F888-3E8B-8D54-8A97-95EBC8933709}"/>
              </a:ext>
            </a:extLst>
          </p:cNvPr>
          <p:cNvSpPr txBox="1"/>
          <p:nvPr/>
        </p:nvSpPr>
        <p:spPr>
          <a:xfrm>
            <a:off x="4277957" y="9220878"/>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3"/>
              </a:rPr>
              <a:t>https://www.scrum.org/resources/blog/making-tech-debt-visible</a:t>
            </a:r>
            <a:r>
              <a:rPr lang="en-US" dirty="0">
                <a:solidFill>
                  <a:schemeClr val="tx1"/>
                </a:solidFill>
              </a:rPr>
              <a:t> </a:t>
            </a:r>
          </a:p>
        </p:txBody>
      </p:sp>
      <p:pic>
        <p:nvPicPr>
          <p:cNvPr id="14" name="Picture 13">
            <a:extLst>
              <a:ext uri="{FF2B5EF4-FFF2-40B4-BE49-F238E27FC236}">
                <a16:creationId xmlns:a16="http://schemas.microsoft.com/office/drawing/2014/main" id="{AB4592D9-FF7E-284F-79F7-E8EB0E1A2320}"/>
              </a:ext>
            </a:extLst>
          </p:cNvPr>
          <p:cNvPicPr>
            <a:picLocks noChangeAspect="1"/>
          </p:cNvPicPr>
          <p:nvPr/>
        </p:nvPicPr>
        <p:blipFill>
          <a:blip r:embed="rId4"/>
          <a:stretch>
            <a:fillRect/>
          </a:stretch>
        </p:blipFill>
        <p:spPr>
          <a:xfrm>
            <a:off x="1062143" y="2353610"/>
            <a:ext cx="8122497" cy="5204113"/>
          </a:xfrm>
          <a:prstGeom prst="rect">
            <a:avLst/>
          </a:prstGeom>
        </p:spPr>
      </p:pic>
      <p:sp>
        <p:nvSpPr>
          <p:cNvPr id="6" name="Content Placeholder 2">
            <a:extLst>
              <a:ext uri="{FF2B5EF4-FFF2-40B4-BE49-F238E27FC236}">
                <a16:creationId xmlns:a16="http://schemas.microsoft.com/office/drawing/2014/main" id="{08B697EB-264E-A09E-2720-6F70D3367555}"/>
              </a:ext>
            </a:extLst>
          </p:cNvPr>
          <p:cNvSpPr>
            <a:spLocks noGrp="1"/>
          </p:cNvSpPr>
          <p:nvPr>
            <p:ph idx="1"/>
          </p:nvPr>
        </p:nvSpPr>
        <p:spPr>
          <a:xfrm>
            <a:off x="9184640" y="4601566"/>
            <a:ext cx="3673263" cy="3398559"/>
          </a:xfrm>
        </p:spPr>
        <p:txBody>
          <a:bodyPr>
            <a:normAutofit/>
          </a:bodyPr>
          <a:lstStyle/>
          <a:p>
            <a:pPr marL="0" indent="0">
              <a:buNone/>
            </a:pPr>
            <a:r>
              <a:rPr lang="en-US" sz="2800" dirty="0"/>
              <a:t>Here are the steps:</a:t>
            </a:r>
          </a:p>
          <a:p>
            <a:pPr marL="514350" indent="-514350">
              <a:buFont typeface="+mj-lt"/>
              <a:buAutoNum type="arabicPeriod"/>
            </a:pPr>
            <a:r>
              <a:rPr lang="en-US" sz="2800" dirty="0"/>
              <a:t>Plan the ideal. </a:t>
            </a:r>
          </a:p>
          <a:p>
            <a:pPr marL="514350" indent="-514350">
              <a:buFont typeface="+mj-lt"/>
              <a:buAutoNum type="arabicPeriod"/>
            </a:pPr>
            <a:r>
              <a:rPr lang="en-US" sz="2800" dirty="0"/>
              <a:t>Track your Actual. </a:t>
            </a:r>
          </a:p>
          <a:p>
            <a:pPr marL="514350" indent="-514350">
              <a:buFont typeface="+mj-lt"/>
              <a:buAutoNum type="arabicPeriod"/>
            </a:pPr>
            <a:r>
              <a:rPr lang="en-US" sz="2800" dirty="0"/>
              <a:t>Track what you spend on waste. </a:t>
            </a:r>
          </a:p>
          <a:p>
            <a:pPr marL="514350" indent="-514350">
              <a:buFont typeface="+mj-lt"/>
              <a:buAutoNum type="arabicPeriod"/>
            </a:pPr>
            <a:r>
              <a:rPr lang="en-US" sz="2800" dirty="0"/>
              <a:t>Put it all together</a:t>
            </a:r>
          </a:p>
        </p:txBody>
      </p:sp>
    </p:spTree>
    <p:extLst>
      <p:ext uri="{BB962C8B-B14F-4D97-AF65-F5344CB8AC3E}">
        <p14:creationId xmlns:p14="http://schemas.microsoft.com/office/powerpoint/2010/main" val="34925041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0319352" cy="6906582"/>
          </a:xfrm>
        </p:spPr>
        <p:txBody>
          <a:bodyPr>
            <a:normAutofit/>
          </a:bodyPr>
          <a:lstStyle/>
          <a:p>
            <a:r>
              <a:rPr lang="en-US" sz="3600" dirty="0"/>
              <a:t>Prototyping:</a:t>
            </a:r>
          </a:p>
          <a:p>
            <a:pPr lvl="1"/>
            <a:r>
              <a:rPr lang="en-US" sz="3600" dirty="0"/>
              <a:t>If code will be discarded, or drastically rewritten, don’t waste time perfecting it.</a:t>
            </a:r>
          </a:p>
          <a:p>
            <a:r>
              <a:rPr lang="en-US" sz="3600" dirty="0"/>
              <a:t>Getting a product out the door:</a:t>
            </a:r>
          </a:p>
          <a:p>
            <a:pPr lvl="1"/>
            <a:r>
              <a:rPr lang="en-US" sz="3600" dirty="0"/>
              <a:t>Time is often crucial in a competitive environment.</a:t>
            </a:r>
          </a:p>
          <a:p>
            <a:r>
              <a:rPr lang="en-US" sz="3600" dirty="0"/>
              <a:t>Fixing a critical failure:</a:t>
            </a:r>
          </a:p>
          <a:p>
            <a:pPr lvl="1"/>
            <a:r>
              <a:rPr lang="en-US" sz="3600" dirty="0"/>
              <a:t>People are waiting.</a:t>
            </a:r>
          </a:p>
          <a:p>
            <a:r>
              <a:rPr lang="en-US" sz="3600" dirty="0"/>
              <a:t>Maybe a simple algorithm is good enough:</a:t>
            </a:r>
          </a:p>
          <a:p>
            <a:pPr lvl="1"/>
            <a:r>
              <a:rPr lang="en-US" sz="3600" dirty="0"/>
              <a:t>“Premature optimization is the root of all evil”</a:t>
            </a:r>
          </a:p>
          <a:p>
            <a:pPr lvl="2"/>
            <a:r>
              <a:rPr lang="en-US" sz="3600" dirty="0"/>
              <a:t>Tony Hoare, Donald Knuth</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23</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894080" y="1193411"/>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Good Reasons to Go Into Technical Debt</a:t>
            </a:r>
          </a:p>
        </p:txBody>
      </p:sp>
    </p:spTree>
    <p:extLst>
      <p:ext uri="{BB962C8B-B14F-4D97-AF65-F5344CB8AC3E}">
        <p14:creationId xmlns:p14="http://schemas.microsoft.com/office/powerpoint/2010/main" val="35694876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71245-AE40-4D40-A8C4-0550C3293505}"/>
              </a:ext>
            </a:extLst>
          </p:cNvPr>
          <p:cNvSpPr>
            <a:spLocks noGrp="1"/>
          </p:cNvSpPr>
          <p:nvPr>
            <p:ph idx="1"/>
          </p:nvPr>
        </p:nvSpPr>
        <p:spPr>
          <a:xfrm>
            <a:off x="894080" y="2133561"/>
            <a:ext cx="11178858" cy="6188570"/>
          </a:xfrm>
        </p:spPr>
        <p:txBody>
          <a:bodyPr>
            <a:normAutofit/>
          </a:bodyPr>
          <a:lstStyle/>
          <a:p>
            <a:r>
              <a:rPr lang="en-US" sz="4000" dirty="0"/>
              <a:t>Total cost of ownership generally higher than implementation-level issues; harder to get out of choices of:</a:t>
            </a:r>
          </a:p>
          <a:p>
            <a:pPr lvl="1"/>
            <a:r>
              <a:rPr lang="en-US" sz="4000" dirty="0"/>
              <a:t>Language</a:t>
            </a:r>
          </a:p>
          <a:p>
            <a:pPr lvl="1"/>
            <a:r>
              <a:rPr lang="en-US" sz="4000" dirty="0"/>
              <a:t>Middleware frameworks</a:t>
            </a:r>
          </a:p>
          <a:p>
            <a:pPr lvl="1"/>
            <a:r>
              <a:rPr lang="en-US" sz="4000" dirty="0"/>
              <a:t>Deployment pipeline</a:t>
            </a:r>
          </a:p>
          <a:p>
            <a:r>
              <a:rPr lang="en-US" sz="4000" dirty="0"/>
              <a:t>Consider: What are the quality attributes that our software needs to ultimately satisfy, and how do these architectural decisions reflect those attributes?</a:t>
            </a:r>
          </a:p>
        </p:txBody>
      </p:sp>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24</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47040" y="970174"/>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is Most Expensive</a:t>
            </a:r>
          </a:p>
        </p:txBody>
      </p:sp>
    </p:spTree>
    <p:extLst>
      <p:ext uri="{BB962C8B-B14F-4D97-AF65-F5344CB8AC3E}">
        <p14:creationId xmlns:p14="http://schemas.microsoft.com/office/powerpoint/2010/main" val="12923885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70621-AA5A-2041-BFFE-C1CB3037E0DF}"/>
              </a:ext>
            </a:extLst>
          </p:cNvPr>
          <p:cNvSpPr>
            <a:spLocks noGrp="1"/>
          </p:cNvSpPr>
          <p:nvPr>
            <p:ph type="title"/>
          </p:nvPr>
        </p:nvSpPr>
        <p:spPr>
          <a:xfrm>
            <a:off x="592667" y="880533"/>
            <a:ext cx="11717868" cy="764353"/>
          </a:xfrm>
        </p:spPr>
        <p:txBody>
          <a:bodyPr>
            <a:normAutofit fontScale="90000"/>
          </a:bodyPr>
          <a:lstStyle/>
          <a:p>
            <a:r>
              <a:rPr lang="en-US" dirty="0"/>
              <a:t>The Y2K bug is an example of architectural technical debt</a:t>
            </a:r>
          </a:p>
        </p:txBody>
      </p:sp>
      <p:sp>
        <p:nvSpPr>
          <p:cNvPr id="3" name="Text Placeholder 2">
            <a:extLst>
              <a:ext uri="{FF2B5EF4-FFF2-40B4-BE49-F238E27FC236}">
                <a16:creationId xmlns:a16="http://schemas.microsoft.com/office/drawing/2014/main" id="{7D89A8F2-0FD9-9243-9635-7571994751F2}"/>
              </a:ext>
            </a:extLst>
          </p:cNvPr>
          <p:cNvSpPr>
            <a:spLocks noGrp="1"/>
          </p:cNvSpPr>
          <p:nvPr>
            <p:ph type="body" sz="quarter" idx="21"/>
          </p:nvPr>
        </p:nvSpPr>
        <p:spPr/>
        <p:txBody>
          <a:bodyPr>
            <a:normAutofit/>
          </a:bodyPr>
          <a:lstStyle/>
          <a:p>
            <a:r>
              <a:rPr lang="en-US" dirty="0"/>
              <a:t>How many digits does it take to store a year?</a:t>
            </a:r>
          </a:p>
        </p:txBody>
      </p:sp>
      <p:pic>
        <p:nvPicPr>
          <p:cNvPr id="1026" name="Picture 2">
            <a:extLst>
              <a:ext uri="{FF2B5EF4-FFF2-40B4-BE49-F238E27FC236}">
                <a16:creationId xmlns:a16="http://schemas.microsoft.com/office/drawing/2014/main" id="{76EB90A8-A657-3545-BC00-942C4B95AE5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463" y="2966273"/>
            <a:ext cx="4605337" cy="6347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838BE25-7DAE-8542-933D-55875413D23B}"/>
              </a:ext>
            </a:extLst>
          </p:cNvPr>
          <p:cNvSpPr txBox="1"/>
          <p:nvPr/>
        </p:nvSpPr>
        <p:spPr>
          <a:xfrm>
            <a:off x="779572" y="7131402"/>
            <a:ext cx="4006740" cy="485602"/>
          </a:xfrm>
          <a:prstGeom prst="rect">
            <a:avLst/>
          </a:prstGeom>
          <a:solidFill>
            <a:schemeClr val="bg1"/>
          </a:solidFill>
          <a:ln w="3175"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7093" tIns="27093" rIns="27093" bIns="27093" numCol="1" spcCol="38100" rtlCol="0" anchor="ctr">
            <a:spAutoFit/>
          </a:bodyPr>
          <a:lstStyle/>
          <a:p>
            <a:pPr marL="0" marR="0" indent="0" algn="ctr" defTabSz="1733930" rtl="0" fontAlgn="auto" latinLnBrk="0" hangingPunct="0">
              <a:lnSpc>
                <a:spcPct val="100000"/>
              </a:lnSpc>
              <a:spcBef>
                <a:spcPts val="0"/>
              </a:spcBef>
              <a:spcAft>
                <a:spcPts val="0"/>
              </a:spcAft>
              <a:buClrTx/>
              <a:buSzTx/>
              <a:buFontTx/>
              <a:buNone/>
              <a:tabLst/>
            </a:pPr>
            <a:r>
              <a:rPr kumimoji="0" lang="en-US" sz="2800" b="1" i="0" u="none" strike="noStrike" cap="none" spc="0" normalizeH="0" baseline="0" dirty="0">
                <a:ln>
                  <a:noFill/>
                </a:ln>
                <a:solidFill>
                  <a:srgbClr val="5E5E5E"/>
                </a:solidFill>
                <a:effectLst/>
                <a:uFillTx/>
                <a:latin typeface="+mn-lt"/>
                <a:ea typeface="+mn-ea"/>
                <a:cs typeface="+mn-cs"/>
                <a:sym typeface="Helvetica Neue"/>
              </a:rPr>
              <a:t>$24,847.09 in 2022 USD</a:t>
            </a:r>
          </a:p>
        </p:txBody>
      </p:sp>
      <p:sp>
        <p:nvSpPr>
          <p:cNvPr id="8" name="TextBox 7">
            <a:extLst>
              <a:ext uri="{FF2B5EF4-FFF2-40B4-BE49-F238E27FC236}">
                <a16:creationId xmlns:a16="http://schemas.microsoft.com/office/drawing/2014/main" id="{9E140FDB-5062-0B4D-AD91-69A9DD81D9EB}"/>
              </a:ext>
            </a:extLst>
          </p:cNvPr>
          <p:cNvSpPr txBox="1"/>
          <p:nvPr/>
        </p:nvSpPr>
        <p:spPr>
          <a:xfrm>
            <a:off x="5693569" y="3658107"/>
            <a:ext cx="6500812" cy="1754326"/>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effectLst/>
                <a:latin typeface="Helvetica Neue" panose="02000503000000020004" pitchFamily="2" charset="0"/>
              </a:rPr>
              <a:t>“I just never imagined anyone would be using these systems 10 years later, let alone 20.”</a:t>
            </a:r>
          </a:p>
        </p:txBody>
      </p:sp>
      <p:sp>
        <p:nvSpPr>
          <p:cNvPr id="11" name="TextBox 10">
            <a:extLst>
              <a:ext uri="{FF2B5EF4-FFF2-40B4-BE49-F238E27FC236}">
                <a16:creationId xmlns:a16="http://schemas.microsoft.com/office/drawing/2014/main" id="{29C296AE-B8D2-A44D-9E20-99B5FDCCEDFE}"/>
              </a:ext>
            </a:extLst>
          </p:cNvPr>
          <p:cNvSpPr txBox="1"/>
          <p:nvPr/>
        </p:nvSpPr>
        <p:spPr>
          <a:xfrm>
            <a:off x="5693569" y="5502436"/>
            <a:ext cx="6500812" cy="584775"/>
          </a:xfrm>
          <a:prstGeom prst="rect">
            <a:avLst/>
          </a:prstGeom>
          <a:noFill/>
          <a:ln w="3175"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r"/>
            <a:r>
              <a:rPr lang="en-US" dirty="0">
                <a:solidFill>
                  <a:srgbClr val="3D3B49"/>
                </a:solidFill>
                <a:latin typeface="Guardian Sans Text"/>
              </a:rPr>
              <a:t>Philippe </a:t>
            </a:r>
            <a:r>
              <a:rPr lang="en-US" dirty="0" err="1">
                <a:solidFill>
                  <a:srgbClr val="3D3B49"/>
                </a:solidFill>
                <a:latin typeface="Guardian Sans Text"/>
              </a:rPr>
              <a:t>Kruchten</a:t>
            </a:r>
            <a:r>
              <a:rPr lang="en-US" dirty="0">
                <a:solidFill>
                  <a:srgbClr val="3D3B49"/>
                </a:solidFill>
                <a:latin typeface="Guardian Sans Text"/>
              </a:rPr>
              <a:t>, Robert Nord, </a:t>
            </a:r>
            <a:r>
              <a:rPr lang="en-US" dirty="0" err="1">
                <a:solidFill>
                  <a:srgbClr val="3D3B49"/>
                </a:solidFill>
                <a:latin typeface="Guardian Sans Text"/>
              </a:rPr>
              <a:t>Ipek</a:t>
            </a:r>
            <a:r>
              <a:rPr lang="en-US" dirty="0">
                <a:solidFill>
                  <a:srgbClr val="3D3B49"/>
                </a:solidFill>
                <a:latin typeface="Guardian Sans Text"/>
              </a:rPr>
              <a:t> </a:t>
            </a:r>
            <a:r>
              <a:rPr lang="en-US" dirty="0" err="1">
                <a:solidFill>
                  <a:srgbClr val="3D3B49"/>
                </a:solidFill>
                <a:latin typeface="Guardian Sans Text"/>
              </a:rPr>
              <a:t>Ozkaya</a:t>
            </a:r>
            <a:r>
              <a:rPr lang="en-US" dirty="0">
                <a:solidFill>
                  <a:srgbClr val="3D3B49"/>
                </a:solidFill>
                <a:latin typeface="Guardian Sans Text"/>
              </a:rPr>
              <a:t>:</a:t>
            </a:r>
          </a:p>
          <a:p>
            <a:pPr algn="r"/>
            <a:r>
              <a:rPr lang="en-US" dirty="0">
                <a:solidFill>
                  <a:srgbClr val="3D3B49"/>
                </a:solidFill>
                <a:latin typeface="Guardian Sans Text"/>
              </a:rPr>
              <a:t>“</a:t>
            </a:r>
            <a:r>
              <a:rPr lang="en-US" b="0" i="0" u="none" strike="noStrike" dirty="0">
                <a:solidFill>
                  <a:srgbClr val="3D3B49"/>
                </a:solidFill>
                <a:effectLst/>
                <a:latin typeface="Guardian Sans Text"/>
              </a:rPr>
              <a:t>Managing Technical Debt: Reducing Friction in Software Development”</a:t>
            </a:r>
          </a:p>
        </p:txBody>
      </p:sp>
    </p:spTree>
    <p:extLst>
      <p:ext uri="{BB962C8B-B14F-4D97-AF65-F5344CB8AC3E}">
        <p14:creationId xmlns:p14="http://schemas.microsoft.com/office/powerpoint/2010/main" val="4013871915"/>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26</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Evolving Languages bring Technical Debt</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pic>
        <p:nvPicPr>
          <p:cNvPr id="2" name="Picture 1">
            <a:extLst>
              <a:ext uri="{FF2B5EF4-FFF2-40B4-BE49-F238E27FC236}">
                <a16:creationId xmlns:a16="http://schemas.microsoft.com/office/drawing/2014/main" id="{4A6286C6-1731-9E48-839A-1536F26372E1}"/>
              </a:ext>
            </a:extLst>
          </p:cNvPr>
          <p:cNvPicPr>
            <a:picLocks noChangeAspect="1"/>
          </p:cNvPicPr>
          <p:nvPr/>
        </p:nvPicPr>
        <p:blipFill>
          <a:blip r:embed="rId4"/>
          <a:stretch>
            <a:fillRect/>
          </a:stretch>
        </p:blipFill>
        <p:spPr>
          <a:xfrm>
            <a:off x="146050" y="3168650"/>
            <a:ext cx="12712700" cy="3416300"/>
          </a:xfrm>
          <a:prstGeom prst="rect">
            <a:avLst/>
          </a:prstGeom>
        </p:spPr>
      </p:pic>
      <p:sp>
        <p:nvSpPr>
          <p:cNvPr id="3" name="TextBox 2">
            <a:extLst>
              <a:ext uri="{FF2B5EF4-FFF2-40B4-BE49-F238E27FC236}">
                <a16:creationId xmlns:a16="http://schemas.microsoft.com/office/drawing/2014/main" id="{54150D6B-11DD-744E-BF01-FF9D5FA954F3}"/>
              </a:ext>
            </a:extLst>
          </p:cNvPr>
          <p:cNvSpPr txBox="1"/>
          <p:nvPr/>
        </p:nvSpPr>
        <p:spPr>
          <a:xfrm>
            <a:off x="10786654" y="5923119"/>
            <a:ext cx="1643063" cy="10833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Classes</a:t>
            </a:r>
          </a:p>
          <a:p>
            <a:pPr algn="l"/>
            <a:r>
              <a:rPr lang="en-US" sz="3200" dirty="0">
                <a:solidFill>
                  <a:schemeClr val="tx1"/>
                </a:solidFill>
              </a:rPr>
              <a:t>Promises</a:t>
            </a:r>
          </a:p>
        </p:txBody>
      </p:sp>
      <p:sp>
        <p:nvSpPr>
          <p:cNvPr id="6" name="TextBox 5">
            <a:extLst>
              <a:ext uri="{FF2B5EF4-FFF2-40B4-BE49-F238E27FC236}">
                <a16:creationId xmlns:a16="http://schemas.microsoft.com/office/drawing/2014/main" id="{4F8B73E0-6C9A-784F-B670-6BC3B90E711F}"/>
              </a:ext>
            </a:extLst>
          </p:cNvPr>
          <p:cNvSpPr txBox="1"/>
          <p:nvPr/>
        </p:nvSpPr>
        <p:spPr>
          <a:xfrm>
            <a:off x="342900" y="7329486"/>
            <a:ext cx="8370026" cy="18798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dirty="0">
                <a:solidFill>
                  <a:schemeClr val="tx1"/>
                </a:solidFill>
              </a:rPr>
              <a:t>PLUS:</a:t>
            </a:r>
          </a:p>
          <a:p>
            <a:pPr algn="l"/>
            <a:r>
              <a:rPr lang="en-US" sz="3200" dirty="0">
                <a:solidFill>
                  <a:schemeClr val="tx1"/>
                </a:solidFill>
              </a:rPr>
              <a:t>2016: ES7 (</a:t>
            </a:r>
            <a:r>
              <a:rPr lang="en-US" sz="3200" dirty="0" err="1">
                <a:solidFill>
                  <a:schemeClr val="tx1"/>
                </a:solidFill>
              </a:rPr>
              <a:t>Array.includes</a:t>
            </a:r>
            <a:r>
              <a:rPr lang="en-US" sz="3200" dirty="0">
                <a:solidFill>
                  <a:schemeClr val="tx1"/>
                </a:solidFill>
              </a:rPr>
              <a:t>)</a:t>
            </a:r>
          </a:p>
          <a:p>
            <a:pPr algn="l"/>
            <a:r>
              <a:rPr lang="en-US" sz="3200" dirty="0">
                <a:solidFill>
                  <a:schemeClr val="tx1"/>
                </a:solidFill>
              </a:rPr>
              <a:t>2017: ES8 (Async/Await)</a:t>
            </a:r>
          </a:p>
          <a:p>
            <a:pPr algn="l"/>
            <a:r>
              <a:rPr lang="en-US" sz="3200" dirty="0">
                <a:solidFill>
                  <a:schemeClr val="tx1"/>
                </a:solidFill>
              </a:rPr>
              <a:t>2018: ES9 (rest/spread operator, async iterators)</a:t>
            </a:r>
          </a:p>
        </p:txBody>
      </p:sp>
    </p:spTree>
    <p:extLst>
      <p:ext uri="{BB962C8B-B14F-4D97-AF65-F5344CB8AC3E}">
        <p14:creationId xmlns:p14="http://schemas.microsoft.com/office/powerpoint/2010/main" val="17362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27</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AD827300-8674-FA49-AA99-EAA4CD854347}"/>
              </a:ext>
            </a:extLst>
          </p:cNvPr>
          <p:cNvPicPr>
            <a:picLocks noChangeAspect="1"/>
          </p:cNvPicPr>
          <p:nvPr/>
        </p:nvPicPr>
        <p:blipFill>
          <a:blip r:embed="rId3"/>
          <a:stretch>
            <a:fillRect/>
          </a:stretch>
        </p:blipFill>
        <p:spPr>
          <a:xfrm>
            <a:off x="307975" y="2128837"/>
            <a:ext cx="9474200" cy="8267700"/>
          </a:xfrm>
          <a:prstGeom prst="rect">
            <a:avLst/>
          </a:prstGeom>
        </p:spPr>
      </p:pic>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https://www.fastcompany.com/3028778/why-facebook-invented-a-new-php-derived-language-called-hack</a:t>
            </a:r>
            <a:r>
              <a:rPr lang="en-US" dirty="0">
                <a:solidFill>
                  <a:schemeClr val="tx1"/>
                </a:solidFill>
              </a:rPr>
              <a:t> </a:t>
            </a:r>
          </a:p>
        </p:txBody>
      </p:sp>
    </p:spTree>
    <p:extLst>
      <p:ext uri="{BB962C8B-B14F-4D97-AF65-F5344CB8AC3E}">
        <p14:creationId xmlns:p14="http://schemas.microsoft.com/office/powerpoint/2010/main" val="4269722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28</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Facebook - Hack</a:t>
            </a:r>
          </a:p>
        </p:txBody>
      </p:sp>
      <p:sp>
        <p:nvSpPr>
          <p:cNvPr id="6" name="Content Placeholder 5">
            <a:extLst>
              <a:ext uri="{FF2B5EF4-FFF2-40B4-BE49-F238E27FC236}">
                <a16:creationId xmlns:a16="http://schemas.microsoft.com/office/drawing/2014/main" id="{B1CD08C0-C4BE-BD48-A582-EC2FF28C5E9F}"/>
              </a:ext>
            </a:extLst>
          </p:cNvPr>
          <p:cNvSpPr>
            <a:spLocks noGrp="1"/>
          </p:cNvSpPr>
          <p:nvPr>
            <p:ph idx="1"/>
          </p:nvPr>
        </p:nvSpPr>
        <p:spPr/>
        <p:txBody>
          <a:bodyPr>
            <a:normAutofit lnSpcReduction="10000"/>
          </a:bodyPr>
          <a:lstStyle/>
          <a:p>
            <a:r>
              <a:rPr lang="en-US" dirty="0"/>
              <a:t>Hack added new safety features. </a:t>
            </a:r>
          </a:p>
          <a:p>
            <a:r>
              <a:rPr lang="en-US" dirty="0"/>
              <a:t>It uses automatic type inference (Traditional PHP is dynamically typed)</a:t>
            </a:r>
          </a:p>
          <a:p>
            <a:r>
              <a:rPr lang="en-US" dirty="0"/>
              <a:t>It lets programmers specify the types of some variables in their code and uses logic to infer the rest based on how variables are used together, issuing an error if the code’s logically inconsistent.</a:t>
            </a:r>
          </a:p>
          <a:p>
            <a:r>
              <a:rPr lang="en-US" dirty="0"/>
              <a:t>When a file has changed, the two versions are compared to deduce what must be rechecked at a very fine-grained level: at the method level, not at the file level</a:t>
            </a:r>
          </a:p>
          <a:p>
            <a:r>
              <a:rPr lang="en-US" dirty="0"/>
              <a:t>“</a:t>
            </a:r>
            <a:r>
              <a:rPr lang="en-US" i="1" dirty="0"/>
              <a:t>Hack enables us to dynamically convert our code one file at a time</a:t>
            </a:r>
            <a:r>
              <a:rPr lang="en-US" dirty="0"/>
              <a:t>” - Facebook Technical Lead HipHop VM (HHVM)</a:t>
            </a:r>
          </a:p>
        </p:txBody>
      </p:sp>
      <p:sp>
        <p:nvSpPr>
          <p:cNvPr id="8" name="TextBox 7">
            <a:extLst>
              <a:ext uri="{FF2B5EF4-FFF2-40B4-BE49-F238E27FC236}">
                <a16:creationId xmlns:a16="http://schemas.microsoft.com/office/drawing/2014/main" id="{E2777A42-28E3-F24F-85A2-D4B5848A4B2C}"/>
              </a:ext>
            </a:extLst>
          </p:cNvPr>
          <p:cNvSpPr txBox="1"/>
          <p:nvPr/>
        </p:nvSpPr>
        <p:spPr>
          <a:xfrm>
            <a:off x="5120640" y="8840540"/>
            <a:ext cx="7541207" cy="278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Facebook’s Runtime Engine supports PHP and Hack. </a:t>
            </a:r>
            <a:r>
              <a:rPr lang="en-US" dirty="0">
                <a:solidFill>
                  <a:schemeClr val="tx1"/>
                </a:solidFill>
                <a:hlinkClick r:id="rId3"/>
              </a:rPr>
              <a:t>https://hhvm.com/</a:t>
            </a:r>
            <a:r>
              <a:rPr lang="en-US" dirty="0">
                <a:solidFill>
                  <a:schemeClr val="tx1"/>
                </a:solidFill>
              </a:rPr>
              <a:t> </a:t>
            </a:r>
          </a:p>
        </p:txBody>
      </p:sp>
      <p:pic>
        <p:nvPicPr>
          <p:cNvPr id="3" name="Graphic 2">
            <a:extLst>
              <a:ext uri="{FF2B5EF4-FFF2-40B4-BE49-F238E27FC236}">
                <a16:creationId xmlns:a16="http://schemas.microsoft.com/office/drawing/2014/main" id="{1C9386CF-5CD1-6485-E89A-0642D7C611DC}"/>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91370" y="2732296"/>
            <a:ext cx="2419350" cy="2419350"/>
          </a:xfrm>
          <a:prstGeom prst="rect">
            <a:avLst/>
          </a:prstGeom>
        </p:spPr>
      </p:pic>
    </p:spTree>
    <p:extLst>
      <p:ext uri="{BB962C8B-B14F-4D97-AF65-F5344CB8AC3E}">
        <p14:creationId xmlns:p14="http://schemas.microsoft.com/office/powerpoint/2010/main" val="5141297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29</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Architectural Technical Debt: Instagram</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https://www.fastcompany.com/3028778/why-facebook-invented-a-new-php-derived-language-called-hack</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3" y="9038281"/>
            <a:ext cx="6500812"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hlinkClick r:id="rId4"/>
              </a:rPr>
              <a:t>https://thenewstack.io/instagram-makes-smooth-move-python-3/</a:t>
            </a:r>
            <a:r>
              <a:rPr lang="en-US" dirty="0">
                <a:solidFill>
                  <a:schemeClr val="tx1"/>
                </a:solidFill>
              </a:rPr>
              <a:t> </a:t>
            </a:r>
          </a:p>
        </p:txBody>
      </p:sp>
      <p:pic>
        <p:nvPicPr>
          <p:cNvPr id="2050" name="Picture 2">
            <a:extLst>
              <a:ext uri="{FF2B5EF4-FFF2-40B4-BE49-F238E27FC236}">
                <a16:creationId xmlns:a16="http://schemas.microsoft.com/office/drawing/2014/main" id="{950A42D5-0CD3-CC46-BF57-27F48D4D363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70251" y="2221148"/>
            <a:ext cx="11015403" cy="61961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8008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85F78-ADBD-4662-99C4-8E5ADE9F1BD7}"/>
              </a:ext>
            </a:extLst>
          </p:cNvPr>
          <p:cNvSpPr>
            <a:spLocks noGrp="1"/>
          </p:cNvSpPr>
          <p:nvPr>
            <p:ph type="title"/>
          </p:nvPr>
        </p:nvSpPr>
        <p:spPr/>
        <p:txBody>
          <a:bodyPr>
            <a:normAutofit/>
          </a:bodyPr>
          <a:lstStyle/>
          <a:p>
            <a:r>
              <a:rPr lang="en-US" sz="5400" dirty="0"/>
              <a:t>Let’s discuss Refactoring first</a:t>
            </a:r>
            <a:endParaRPr lang="en-US" sz="8800" dirty="0"/>
          </a:p>
        </p:txBody>
      </p:sp>
    </p:spTree>
    <p:extLst>
      <p:ext uri="{BB962C8B-B14F-4D97-AF65-F5344CB8AC3E}">
        <p14:creationId xmlns:p14="http://schemas.microsoft.com/office/powerpoint/2010/main" val="1507956554"/>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30</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pic>
        <p:nvPicPr>
          <p:cNvPr id="7" name="Picture 6">
            <a:extLst>
              <a:ext uri="{FF2B5EF4-FFF2-40B4-BE49-F238E27FC236}">
                <a16:creationId xmlns:a16="http://schemas.microsoft.com/office/drawing/2014/main" id="{B9E350E2-376B-12B6-F11F-D5B88636A4CE}"/>
              </a:ext>
            </a:extLst>
          </p:cNvPr>
          <p:cNvPicPr>
            <a:picLocks noChangeAspect="1"/>
          </p:cNvPicPr>
          <p:nvPr/>
        </p:nvPicPr>
        <p:blipFill>
          <a:blip r:embed="rId5"/>
          <a:stretch>
            <a:fillRect/>
          </a:stretch>
        </p:blipFill>
        <p:spPr>
          <a:xfrm>
            <a:off x="2378971" y="2333625"/>
            <a:ext cx="8562975" cy="2543175"/>
          </a:xfrm>
          <a:prstGeom prst="rect">
            <a:avLst/>
          </a:prstGeom>
        </p:spPr>
      </p:pic>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4696705"/>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Migration was done over 10 months, all changes merges to Main branch</a:t>
            </a:r>
          </a:p>
          <a:p>
            <a:r>
              <a:rPr lang="en-US" dirty="0"/>
              <a:t>Working Rule: </a:t>
            </a:r>
            <a:r>
              <a:rPr lang="en-US" i="1" dirty="0"/>
              <a:t>No Python 3, no new package</a:t>
            </a:r>
            <a:endParaRPr lang="en-US" dirty="0"/>
          </a:p>
        </p:txBody>
      </p:sp>
      <p:sp>
        <p:nvSpPr>
          <p:cNvPr id="11" name="Developer time is valuable: is this the best use of time today?…">
            <a:extLst>
              <a:ext uri="{FF2B5EF4-FFF2-40B4-BE49-F238E27FC236}">
                <a16:creationId xmlns:a16="http://schemas.microsoft.com/office/drawing/2014/main" id="{21ED4427-B347-45E6-D202-5799E01C650E}"/>
              </a:ext>
            </a:extLst>
          </p:cNvPr>
          <p:cNvSpPr txBox="1">
            <a:spLocks/>
          </p:cNvSpPr>
          <p:nvPr/>
        </p:nvSpPr>
        <p:spPr>
          <a:xfrm>
            <a:off x="619019" y="6112933"/>
            <a:ext cx="11717868" cy="2925348"/>
          </a:xfrm>
          <a:prstGeom prst="rect">
            <a:avLst/>
          </a:prstGeom>
        </p:spPr>
        <p:txBody>
          <a:bodyPr vert="horz" lIns="91440" tIns="45720" rIns="91440" bIns="45720" rtlCol="0">
            <a:normAutofit fontScale="92500" lnSpcReduction="10000"/>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pPr marL="0" indent="0">
              <a:buNone/>
            </a:pPr>
            <a:r>
              <a:rPr lang="en-US" dirty="0"/>
              <a:t>Examples of </a:t>
            </a:r>
            <a:r>
              <a:rPr lang="en-US" b="1" dirty="0"/>
              <a:t>Refactoring</a:t>
            </a:r>
            <a:r>
              <a:rPr lang="en-US" dirty="0"/>
              <a:t>:</a:t>
            </a:r>
          </a:p>
          <a:p>
            <a:r>
              <a:rPr lang="en-US" dirty="0"/>
              <a:t>Differences in </a:t>
            </a:r>
            <a:r>
              <a:rPr lang="en-US" b="1" dirty="0" err="1"/>
              <a:t>unicode</a:t>
            </a:r>
            <a:r>
              <a:rPr lang="en-US" dirty="0"/>
              <a:t>, </a:t>
            </a:r>
            <a:r>
              <a:rPr lang="en-US" b="1" dirty="0"/>
              <a:t>str</a:t>
            </a:r>
            <a:r>
              <a:rPr lang="en-US" dirty="0"/>
              <a:t>, </a:t>
            </a:r>
            <a:r>
              <a:rPr lang="en-US" b="1" dirty="0"/>
              <a:t>bytes</a:t>
            </a:r>
            <a:r>
              <a:rPr lang="en-US" dirty="0"/>
              <a:t>. Solved by using helper functions</a:t>
            </a:r>
          </a:p>
          <a:p>
            <a:r>
              <a:rPr lang="en-US" dirty="0"/>
              <a:t>Iterator differences, such as map. Solved by converting all maps to list in Python 3</a:t>
            </a:r>
          </a:p>
          <a:p>
            <a:r>
              <a:rPr lang="en-US" dirty="0"/>
              <a:t>Dictionary order is different in different Python versions, which caused differences in the dumped JSON data. Solved by forcing </a:t>
            </a:r>
            <a:r>
              <a:rPr lang="en-US" dirty="0" err="1"/>
              <a:t>sorted_keys</a:t>
            </a:r>
            <a:r>
              <a:rPr lang="en-US" dirty="0"/>
              <a:t> in </a:t>
            </a:r>
            <a:r>
              <a:rPr lang="en-US" dirty="0" err="1"/>
              <a:t>json.dump</a:t>
            </a:r>
            <a:r>
              <a:rPr lang="en-US" dirty="0"/>
              <a:t> function</a:t>
            </a:r>
          </a:p>
        </p:txBody>
      </p:sp>
    </p:spTree>
    <p:extLst>
      <p:ext uri="{BB962C8B-B14F-4D97-AF65-F5344CB8AC3E}">
        <p14:creationId xmlns:p14="http://schemas.microsoft.com/office/powerpoint/2010/main" val="41050664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CAEBBCD-B78A-D441-BDA0-8AFFA1A512F4}"/>
              </a:ext>
            </a:extLst>
          </p:cNvPr>
          <p:cNvSpPr>
            <a:spLocks noGrp="1"/>
          </p:cNvSpPr>
          <p:nvPr>
            <p:ph type="sldNum" sz="quarter" idx="12"/>
          </p:nvPr>
        </p:nvSpPr>
        <p:spPr/>
        <p:txBody>
          <a:bodyPr/>
          <a:lstStyle/>
          <a:p>
            <a:pPr defTabSz="975340" hangingPunct="1"/>
            <a:fld id="{20F37917-FD3A-4669-9018-DA04BCDD3D75}" type="slidenum">
              <a:rPr lang="en-US" kern="1200">
                <a:solidFill>
                  <a:prstClr val="black">
                    <a:tint val="75000"/>
                  </a:prstClr>
                </a:solidFill>
                <a:latin typeface="Calibri" panose="020F0502020204030204"/>
              </a:rPr>
              <a:pPr defTabSz="975340" hangingPunct="1"/>
              <a:t>31</a:t>
            </a:fld>
            <a:endParaRPr lang="en-US" kern="1200">
              <a:solidFill>
                <a:prstClr val="black">
                  <a:tint val="75000"/>
                </a:prstClr>
              </a:solidFill>
              <a:latin typeface="Calibri" panose="020F0502020204030204"/>
            </a:endParaRPr>
          </a:p>
        </p:txBody>
      </p:sp>
      <p:sp>
        <p:nvSpPr>
          <p:cNvPr id="5" name="Refactoring Risks">
            <a:extLst>
              <a:ext uri="{FF2B5EF4-FFF2-40B4-BE49-F238E27FC236}">
                <a16:creationId xmlns:a16="http://schemas.microsoft.com/office/drawing/2014/main" id="{0999C5B7-DA95-47DD-B025-F1C6F17BE081}"/>
              </a:ext>
            </a:extLst>
          </p:cNvPr>
          <p:cNvSpPr txBox="1">
            <a:spLocks/>
          </p:cNvSpPr>
          <p:nvPr/>
        </p:nvSpPr>
        <p:spPr>
          <a:xfrm>
            <a:off x="422593" y="1336288"/>
            <a:ext cx="12110720" cy="160876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defTabSz="1369734" hangingPunct="1">
              <a:lnSpc>
                <a:spcPct val="100000"/>
              </a:lnSpc>
              <a:defRPr/>
            </a:pPr>
            <a:r>
              <a:rPr lang="en-US" sz="4400" dirty="0">
                <a:latin typeface="Helvetica Neue"/>
              </a:rPr>
              <a:t>Case Study: Instagram (Python 2 to Python 3)</a:t>
            </a:r>
          </a:p>
        </p:txBody>
      </p:sp>
      <p:sp>
        <p:nvSpPr>
          <p:cNvPr id="8" name="TextBox 7">
            <a:extLst>
              <a:ext uri="{FF2B5EF4-FFF2-40B4-BE49-F238E27FC236}">
                <a16:creationId xmlns:a16="http://schemas.microsoft.com/office/drawing/2014/main" id="{E2777A42-28E3-F24F-85A2-D4B5848A4B2C}"/>
              </a:ext>
            </a:extLst>
          </p:cNvPr>
          <p:cNvSpPr txBox="1"/>
          <p:nvPr/>
        </p:nvSpPr>
        <p:spPr>
          <a:xfrm>
            <a:off x="3757613" y="9439275"/>
            <a:ext cx="8972550" cy="3143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3"/>
              </a:rPr>
              <a:t>http://euccas.github.io/blog/20170616/how-instagram-moved-to-python-3.html</a:t>
            </a:r>
            <a:r>
              <a:rPr lang="en-US" dirty="0">
                <a:solidFill>
                  <a:schemeClr val="tx1"/>
                </a:solidFill>
              </a:rPr>
              <a:t> </a:t>
            </a:r>
          </a:p>
        </p:txBody>
      </p:sp>
      <p:sp>
        <p:nvSpPr>
          <p:cNvPr id="9" name="TextBox 8">
            <a:extLst>
              <a:ext uri="{FF2B5EF4-FFF2-40B4-BE49-F238E27FC236}">
                <a16:creationId xmlns:a16="http://schemas.microsoft.com/office/drawing/2014/main" id="{77868D6A-D7F2-2A46-BEE7-E0F85210916F}"/>
              </a:ext>
            </a:extLst>
          </p:cNvPr>
          <p:cNvSpPr txBox="1"/>
          <p:nvPr/>
        </p:nvSpPr>
        <p:spPr>
          <a:xfrm>
            <a:off x="3410052" y="9038282"/>
            <a:ext cx="7308747" cy="33855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err="1">
                <a:solidFill>
                  <a:schemeClr val="tx1"/>
                </a:solidFill>
              </a:rPr>
              <a:t>PyCon</a:t>
            </a:r>
            <a:r>
              <a:rPr lang="en-US" dirty="0">
                <a:solidFill>
                  <a:schemeClr val="tx1"/>
                </a:solidFill>
              </a:rPr>
              <a:t> 2017 Keynote Talk: </a:t>
            </a:r>
            <a:r>
              <a:rPr lang="en-US" dirty="0">
                <a:solidFill>
                  <a:schemeClr val="tx1"/>
                </a:solidFill>
                <a:hlinkClick r:id="rId4"/>
              </a:rPr>
              <a:t>https://www.youtube.com/watch?v=66XoCk79kjM</a:t>
            </a:r>
            <a:r>
              <a:rPr lang="en-US" dirty="0">
                <a:solidFill>
                  <a:schemeClr val="tx1"/>
                </a:solidFill>
              </a:rPr>
              <a:t> </a:t>
            </a:r>
          </a:p>
        </p:txBody>
      </p:sp>
      <p:sp>
        <p:nvSpPr>
          <p:cNvPr id="10" name="Developer time is valuable: is this the best use of time today?…">
            <a:extLst>
              <a:ext uri="{FF2B5EF4-FFF2-40B4-BE49-F238E27FC236}">
                <a16:creationId xmlns:a16="http://schemas.microsoft.com/office/drawing/2014/main" id="{6ACAB836-F584-1FBB-45BA-B0F08051D8EF}"/>
              </a:ext>
            </a:extLst>
          </p:cNvPr>
          <p:cNvSpPr txBox="1">
            <a:spLocks/>
          </p:cNvSpPr>
          <p:nvPr/>
        </p:nvSpPr>
        <p:spPr>
          <a:xfrm>
            <a:off x="619019" y="2321112"/>
            <a:ext cx="11717868" cy="1173693"/>
          </a:xfrm>
          <a:prstGeom prst="rect">
            <a:avLst/>
          </a:prstGeom>
        </p:spPr>
        <p:txBody>
          <a:bodyPr vert="horz" lIns="91440" tIns="45720" rIns="91440" bIns="45720" rtlCol="0">
            <a:normAutofit/>
          </a:bodyPr>
          <a:lstStyle>
            <a:lvl1pPr marL="243848" indent="-243848" algn="l" defTabSz="975390" rtl="0" eaLnBrk="1" latinLnBrk="0" hangingPunct="1">
              <a:lnSpc>
                <a:spcPct val="90000"/>
              </a:lnSpc>
              <a:spcBef>
                <a:spcPts val="1067"/>
              </a:spcBef>
              <a:buFont typeface="Arial" panose="020B0604020202020204" pitchFamily="34" charset="0"/>
              <a:buChar char="•"/>
              <a:defRPr sz="2987" kern="1200">
                <a:solidFill>
                  <a:schemeClr val="tx1"/>
                </a:solidFill>
                <a:latin typeface="+mn-lt"/>
                <a:ea typeface="+mn-ea"/>
                <a:cs typeface="+mn-cs"/>
              </a:defRPr>
            </a:lvl1pPr>
            <a:lvl2pPr marL="731543" indent="-243848" algn="l" defTabSz="975390" rtl="0" eaLnBrk="1" latinLnBrk="0" hangingPunct="1">
              <a:lnSpc>
                <a:spcPct val="90000"/>
              </a:lnSpc>
              <a:spcBef>
                <a:spcPts val="533"/>
              </a:spcBef>
              <a:buFont typeface="Arial" panose="020B0604020202020204" pitchFamily="34" charset="0"/>
              <a:buChar char="•"/>
              <a:defRPr sz="2560" kern="1200">
                <a:solidFill>
                  <a:schemeClr val="tx1"/>
                </a:solidFill>
                <a:latin typeface="+mn-lt"/>
                <a:ea typeface="+mn-ea"/>
                <a:cs typeface="+mn-cs"/>
              </a:defRPr>
            </a:lvl2pPr>
            <a:lvl3pPr marL="1219238" indent="-243848" algn="l" defTabSz="975390" rtl="0" eaLnBrk="1" latinLnBrk="0" hangingPunct="1">
              <a:lnSpc>
                <a:spcPct val="90000"/>
              </a:lnSpc>
              <a:spcBef>
                <a:spcPts val="533"/>
              </a:spcBef>
              <a:buFont typeface="Arial" panose="020B0604020202020204" pitchFamily="34" charset="0"/>
              <a:buChar char="•"/>
              <a:defRPr sz="2133" kern="1200">
                <a:solidFill>
                  <a:schemeClr val="tx1"/>
                </a:solidFill>
                <a:latin typeface="+mn-lt"/>
                <a:ea typeface="+mn-ea"/>
                <a:cs typeface="+mn-cs"/>
              </a:defRPr>
            </a:lvl3pPr>
            <a:lvl4pPr marL="1706933"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4pPr>
            <a:lvl5pPr marL="219462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5pPr>
            <a:lvl6pPr marL="268232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6pPr>
            <a:lvl7pPr marL="3170019"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7pPr>
            <a:lvl8pPr marL="3657714"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8pPr>
            <a:lvl9pPr marL="4145410" indent="-243848" algn="l" defTabSz="975390" rtl="0" eaLnBrk="1" latinLnBrk="0" hangingPunct="1">
              <a:lnSpc>
                <a:spcPct val="90000"/>
              </a:lnSpc>
              <a:spcBef>
                <a:spcPts val="533"/>
              </a:spcBef>
              <a:buFont typeface="Arial" panose="020B0604020202020204" pitchFamily="34" charset="0"/>
              <a:buChar char="•"/>
              <a:defRPr sz="1920" kern="1200">
                <a:solidFill>
                  <a:schemeClr val="tx1"/>
                </a:solidFill>
                <a:latin typeface="+mn-lt"/>
                <a:ea typeface="+mn-ea"/>
                <a:cs typeface="+mn-cs"/>
              </a:defRPr>
            </a:lvl9pPr>
          </a:lstStyle>
          <a:p>
            <a:r>
              <a:rPr lang="en-US" dirty="0"/>
              <a:t>Feb 2017: Completely dropped Python 2</a:t>
            </a:r>
          </a:p>
        </p:txBody>
      </p:sp>
      <p:pic>
        <p:nvPicPr>
          <p:cNvPr id="3" name="Picture 2" descr="Chart, bubble chart&#10;&#10;Description automatically generated">
            <a:extLst>
              <a:ext uri="{FF2B5EF4-FFF2-40B4-BE49-F238E27FC236}">
                <a16:creationId xmlns:a16="http://schemas.microsoft.com/office/drawing/2014/main" id="{89EFC243-1A4F-B8E8-0CAD-DCAC1F7DD6F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35733" y="2945050"/>
            <a:ext cx="9733333" cy="5485714"/>
          </a:xfrm>
          <a:prstGeom prst="rect">
            <a:avLst/>
          </a:prstGeom>
        </p:spPr>
      </p:pic>
    </p:spTree>
    <p:extLst>
      <p:ext uri="{BB962C8B-B14F-4D97-AF65-F5344CB8AC3E}">
        <p14:creationId xmlns:p14="http://schemas.microsoft.com/office/powerpoint/2010/main" val="9307234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793A0A-FC60-5E4E-80A2-AB0645F44C89}"/>
              </a:ext>
            </a:extLst>
          </p:cNvPr>
          <p:cNvSpPr>
            <a:spLocks noGrp="1"/>
          </p:cNvSpPr>
          <p:nvPr>
            <p:ph sz="half" idx="1"/>
          </p:nvPr>
        </p:nvSpPr>
        <p:spPr/>
        <p:txBody>
          <a:bodyPr>
            <a:normAutofit/>
          </a:bodyPr>
          <a:lstStyle/>
          <a:p>
            <a:r>
              <a:rPr lang="en-US" dirty="0">
                <a:solidFill>
                  <a:srgbClr val="FF0000"/>
                </a:solidFill>
              </a:rPr>
              <a:t>Set aside time </a:t>
            </a:r>
            <a:r>
              <a:rPr lang="en-US" dirty="0"/>
              <a:t>to pay off technical debt:</a:t>
            </a:r>
          </a:p>
          <a:p>
            <a:pPr lvl="1"/>
            <a:r>
              <a:rPr lang="en-US" dirty="0"/>
              <a:t>Google has (had?) “20%-time” for tasks such as this.</a:t>
            </a:r>
          </a:p>
          <a:p>
            <a:r>
              <a:rPr lang="en-US" dirty="0"/>
              <a:t>A </a:t>
            </a:r>
            <a:r>
              <a:rPr lang="en-US" dirty="0">
                <a:solidFill>
                  <a:srgbClr val="FF0000"/>
                </a:solidFill>
              </a:rPr>
              <a:t>new initiative </a:t>
            </a:r>
            <a:r>
              <a:rPr lang="en-US" dirty="0"/>
              <a:t>can take on some technical debt:</a:t>
            </a:r>
          </a:p>
          <a:p>
            <a:pPr lvl="1"/>
            <a:r>
              <a:rPr lang="en-US" dirty="0"/>
              <a:t>Refactoring at the start of a project.</a:t>
            </a:r>
          </a:p>
          <a:p>
            <a:r>
              <a:rPr lang="en-US" dirty="0">
                <a:solidFill>
                  <a:srgbClr val="FF0000"/>
                </a:solidFill>
              </a:rPr>
              <a:t>Don’t keep on putting off!</a:t>
            </a:r>
          </a:p>
          <a:p>
            <a:pPr lvl="1"/>
            <a:r>
              <a:rPr lang="en-US" dirty="0"/>
              <a:t>When a crisis hits, it’s too late;</a:t>
            </a:r>
          </a:p>
          <a:p>
            <a:pPr lvl="1" fontAlgn="base"/>
            <a:r>
              <a:rPr lang="en-US" dirty="0"/>
              <a:t>Hasty fixes to unmaintainable code multiplies problems;</a:t>
            </a:r>
          </a:p>
          <a:p>
            <a:pPr lvl="1" fontAlgn="base"/>
            <a:r>
              <a:rPr lang="en-US" dirty="0"/>
              <a:t>Eventually mounting technical debt can bury the team.</a:t>
            </a:r>
          </a:p>
          <a:p>
            <a:pPr lvl="1"/>
            <a:endParaRPr lang="en-US" dirty="0"/>
          </a:p>
          <a:p>
            <a:pPr lvl="1"/>
            <a:endParaRPr lang="en-US" dirty="0"/>
          </a:p>
        </p:txBody>
      </p:sp>
      <p:sp>
        <p:nvSpPr>
          <p:cNvPr id="5" name="Content Placeholder 4">
            <a:extLst>
              <a:ext uri="{FF2B5EF4-FFF2-40B4-BE49-F238E27FC236}">
                <a16:creationId xmlns:a16="http://schemas.microsoft.com/office/drawing/2014/main" id="{D6E26061-70E3-774E-89C2-35D13AF36CF7}"/>
              </a:ext>
            </a:extLst>
          </p:cNvPr>
          <p:cNvSpPr>
            <a:spLocks noGrp="1"/>
          </p:cNvSpPr>
          <p:nvPr>
            <p:ph sz="half" idx="2"/>
          </p:nvPr>
        </p:nvSpPr>
        <p:spPr/>
        <p:txBody>
          <a:bodyPr>
            <a:normAutofit/>
          </a:bodyPr>
          <a:lstStyle/>
          <a:p>
            <a:endParaRPr lang="en-US" dirty="0"/>
          </a:p>
        </p:txBody>
      </p:sp>
      <p:sp>
        <p:nvSpPr>
          <p:cNvPr id="4" name="Slide Number Placeholder 3">
            <a:extLst>
              <a:ext uri="{FF2B5EF4-FFF2-40B4-BE49-F238E27FC236}">
                <a16:creationId xmlns:a16="http://schemas.microsoft.com/office/drawing/2014/main" id="{E9FBCB78-749F-6A47-83F2-7889052430D0}"/>
              </a:ext>
            </a:extLst>
          </p:cNvPr>
          <p:cNvSpPr>
            <a:spLocks noGrp="1"/>
          </p:cNvSpPr>
          <p:nvPr>
            <p:ph type="sldNum" sz="quarter" idx="12"/>
          </p:nvPr>
        </p:nvSpPr>
        <p:spPr/>
        <p:txBody>
          <a:bodyPr/>
          <a:lstStyle/>
          <a:p>
            <a:pPr defTabSz="975390" hangingPunct="1"/>
            <a:fld id="{20F37917-FD3A-4669-9018-DA04BCDD3D75}" type="slidenum">
              <a:rPr lang="en-US" kern="1200">
                <a:solidFill>
                  <a:prstClr val="black">
                    <a:tint val="75000"/>
                  </a:prstClr>
                </a:solidFill>
                <a:latin typeface="Calibri" panose="020F0502020204030204"/>
              </a:rPr>
              <a:pPr defTabSz="975390" hangingPunct="1"/>
              <a:t>32</a:t>
            </a:fld>
            <a:endParaRPr lang="en-US" kern="1200">
              <a:solidFill>
                <a:prstClr val="black">
                  <a:tint val="75000"/>
                </a:prstClr>
              </a:solidFill>
              <a:latin typeface="Calibri" panose="020F0502020204030204"/>
            </a:endParaRPr>
          </a:p>
        </p:txBody>
      </p:sp>
      <p:grpSp>
        <p:nvGrpSpPr>
          <p:cNvPr id="12" name="Group 11">
            <a:extLst>
              <a:ext uri="{FF2B5EF4-FFF2-40B4-BE49-F238E27FC236}">
                <a16:creationId xmlns:a16="http://schemas.microsoft.com/office/drawing/2014/main" id="{A8E0E2F8-E169-BD42-A76A-A698DFB85F02}"/>
              </a:ext>
              <a:ext uri="{C183D7F6-B498-43B3-948B-1728B52AA6E4}">
                <adec:decorative xmlns:adec="http://schemas.microsoft.com/office/drawing/2017/decorative" val="1"/>
              </a:ext>
            </a:extLst>
          </p:cNvPr>
          <p:cNvGrpSpPr/>
          <p:nvPr/>
        </p:nvGrpSpPr>
        <p:grpSpPr>
          <a:xfrm>
            <a:off x="7268005" y="3697582"/>
            <a:ext cx="2967475" cy="3594021"/>
            <a:chOff x="6813755" y="2323482"/>
            <a:chExt cx="2782008" cy="3369395"/>
          </a:xfrm>
        </p:grpSpPr>
        <p:sp>
          <p:nvSpPr>
            <p:cNvPr id="6" name="Triangle 5">
              <a:extLst>
                <a:ext uri="{FF2B5EF4-FFF2-40B4-BE49-F238E27FC236}">
                  <a16:creationId xmlns:a16="http://schemas.microsoft.com/office/drawing/2014/main" id="{46C9E648-90DE-7340-B04A-41A1EFCF32C7}"/>
                </a:ext>
              </a:extLst>
            </p:cNvPr>
            <p:cNvSpPr/>
            <p:nvPr/>
          </p:nvSpPr>
          <p:spPr>
            <a:xfrm>
              <a:off x="6813755" y="5029200"/>
              <a:ext cx="1796845" cy="663677"/>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7" name="Rounded Rectangle 6">
              <a:extLst>
                <a:ext uri="{FF2B5EF4-FFF2-40B4-BE49-F238E27FC236}">
                  <a16:creationId xmlns:a16="http://schemas.microsoft.com/office/drawing/2014/main" id="{42B2F8A3-8342-6943-BA81-9EF408CA90F3}"/>
                </a:ext>
              </a:extLst>
            </p:cNvPr>
            <p:cNvSpPr/>
            <p:nvPr/>
          </p:nvSpPr>
          <p:spPr>
            <a:xfrm rot="1735072">
              <a:off x="8269802" y="4443517"/>
              <a:ext cx="934819" cy="1091381"/>
            </a:xfrm>
            <a:prstGeom prst="roundRect">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8" name="Chord 7">
              <a:extLst>
                <a:ext uri="{FF2B5EF4-FFF2-40B4-BE49-F238E27FC236}">
                  <a16:creationId xmlns:a16="http://schemas.microsoft.com/office/drawing/2014/main" id="{F415538E-AA14-E94E-B65A-43DF58A9544B}"/>
                </a:ext>
              </a:extLst>
            </p:cNvPr>
            <p:cNvSpPr/>
            <p:nvPr/>
          </p:nvSpPr>
          <p:spPr>
            <a:xfrm rot="19194776">
              <a:off x="7315844" y="4110037"/>
              <a:ext cx="1149631" cy="870155"/>
            </a:xfrm>
            <a:prstGeom prst="chord">
              <a:avLst/>
            </a:prstGeom>
            <a:solidFill>
              <a:schemeClr val="accent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9" name="Rectangle 8">
              <a:extLst>
                <a:ext uri="{FF2B5EF4-FFF2-40B4-BE49-F238E27FC236}">
                  <a16:creationId xmlns:a16="http://schemas.microsoft.com/office/drawing/2014/main" id="{1645062D-1ACC-8042-BA71-4DBB712268C0}"/>
                </a:ext>
              </a:extLst>
            </p:cNvPr>
            <p:cNvSpPr/>
            <p:nvPr/>
          </p:nvSpPr>
          <p:spPr>
            <a:xfrm rot="547570">
              <a:off x="6841495" y="3734403"/>
              <a:ext cx="2593795" cy="55680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0" name="Plaque 9">
              <a:extLst>
                <a:ext uri="{FF2B5EF4-FFF2-40B4-BE49-F238E27FC236}">
                  <a16:creationId xmlns:a16="http://schemas.microsoft.com/office/drawing/2014/main" id="{47754DCA-63BB-A44D-8178-F09F603A5F00}"/>
                </a:ext>
              </a:extLst>
            </p:cNvPr>
            <p:cNvSpPr/>
            <p:nvPr/>
          </p:nvSpPr>
          <p:spPr>
            <a:xfrm rot="507010">
              <a:off x="8375159" y="2792401"/>
              <a:ext cx="1166352" cy="1064112"/>
            </a:xfrm>
            <a:prstGeom prst="plaqu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sp>
          <p:nvSpPr>
            <p:cNvPr id="11" name="Oval 10">
              <a:extLst>
                <a:ext uri="{FF2B5EF4-FFF2-40B4-BE49-F238E27FC236}">
                  <a16:creationId xmlns:a16="http://schemas.microsoft.com/office/drawing/2014/main" id="{7C4D0FF9-026C-4045-ABE9-931E135AEE3A}"/>
                </a:ext>
              </a:extLst>
            </p:cNvPr>
            <p:cNvSpPr/>
            <p:nvPr/>
          </p:nvSpPr>
          <p:spPr>
            <a:xfrm>
              <a:off x="9048132" y="2323482"/>
              <a:ext cx="547631" cy="521729"/>
            </a:xfrm>
            <a:prstGeom prst="ellipse">
              <a:avLst/>
            </a:prstGeom>
            <a:solidFill>
              <a:schemeClr val="accent5"/>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defTabSz="975390" hangingPunct="1"/>
              <a:endParaRPr lang="en-US" sz="1920" kern="1200" dirty="0">
                <a:solidFill>
                  <a:prstClr val="black"/>
                </a:solidFill>
                <a:latin typeface="Calibri" panose="020F0502020204030204"/>
              </a:endParaRPr>
            </a:p>
          </p:txBody>
        </p:sp>
      </p:grpSp>
      <p:pic>
        <p:nvPicPr>
          <p:cNvPr id="2050" name="Picture 2">
            <a:extLst>
              <a:ext uri="{FF2B5EF4-FFF2-40B4-BE49-F238E27FC236}">
                <a16:creationId xmlns:a16="http://schemas.microsoft.com/office/drawing/2014/main" id="{3EBB489A-47FD-0043-809B-C7C336C23CE9}"/>
              </a:ext>
              <a:ext uri="{C183D7F6-B498-43B3-948B-1728B52AA6E4}">
                <adec:decorative xmlns:adec="http://schemas.microsoft.com/office/drawing/2017/decorative" val="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083431" y="5516722"/>
            <a:ext cx="1625600" cy="173397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C71B1A49-EBCD-D945-AB7C-56D22B903D0E}"/>
              </a:ext>
            </a:extLst>
          </p:cNvPr>
          <p:cNvSpPr txBox="1"/>
          <p:nvPr/>
        </p:nvSpPr>
        <p:spPr>
          <a:xfrm>
            <a:off x="11704320" y="2178829"/>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7536" tIns="48768" rIns="97536" bIns="48768" numCol="1" spcCol="0" rtlCol="0" fromWordArt="0" anchor="ctr" anchorCtr="0" forceAA="0" compatLnSpc="1">
            <a:prstTxWarp prst="textNoShape">
              <a:avLst/>
            </a:prstTxWarp>
            <a:noAutofit/>
          </a:bodyPr>
          <a:lstStyle/>
          <a:p>
            <a:pPr algn="l" defTabSz="975390" hangingPunct="1"/>
            <a:endParaRPr lang="en-US" sz="1920" kern="1200" dirty="0">
              <a:solidFill>
                <a:prstClr val="black"/>
              </a:solidFill>
              <a:latin typeface="Calibri" panose="020F0502020204030204"/>
            </a:endParaRPr>
          </a:p>
        </p:txBody>
      </p:sp>
      <p:sp>
        <p:nvSpPr>
          <p:cNvPr id="19" name="Refactoring Risks">
            <a:extLst>
              <a:ext uri="{FF2B5EF4-FFF2-40B4-BE49-F238E27FC236}">
                <a16:creationId xmlns:a16="http://schemas.microsoft.com/office/drawing/2014/main" id="{9CC67859-C497-4F28-80CD-D2DBEA924C30}"/>
              </a:ext>
            </a:extLst>
          </p:cNvPr>
          <p:cNvSpPr txBox="1">
            <a:spLocks/>
          </p:cNvSpPr>
          <p:nvPr/>
        </p:nvSpPr>
        <p:spPr>
          <a:xfrm>
            <a:off x="894080" y="1444155"/>
            <a:ext cx="11717868" cy="1608763"/>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t">
            <a:noAutofit/>
          </a:bodyPr>
          <a:lstStyle>
            <a:lvl1pPr marL="0" marR="0" indent="0" algn="l" defTabSz="1369804" rtl="0" latinLnBrk="0">
              <a:lnSpc>
                <a:spcPct val="80000"/>
              </a:lnSpc>
              <a:spcBef>
                <a:spcPts val="0"/>
              </a:spcBef>
              <a:spcAft>
                <a:spcPts val="0"/>
              </a:spcAft>
              <a:buClrTx/>
              <a:buSzTx/>
              <a:buFontTx/>
              <a:buNone/>
              <a:tabLst/>
              <a:defRPr sz="4740" b="1" i="0" u="none" strike="noStrike" cap="none" spc="-94" baseline="0">
                <a:solidFill>
                  <a:srgbClr val="000000"/>
                </a:solidFill>
                <a:uFillTx/>
                <a:latin typeface="+mn-lt"/>
                <a:ea typeface="+mn-ea"/>
                <a:cs typeface="+mn-cs"/>
                <a:sym typeface="Helvetica Neue"/>
              </a:defRPr>
            </a:lvl1pPr>
            <a:lvl2pPr marL="0" marR="0" indent="457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2pPr>
            <a:lvl3pPr marL="0" marR="0" indent="914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3pPr>
            <a:lvl4pPr marL="0" marR="0" indent="1371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4pPr>
            <a:lvl5pPr marL="0" marR="0" indent="18288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5pPr>
            <a:lvl6pPr marL="0" marR="0" indent="22860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6pPr>
            <a:lvl7pPr marL="0" marR="0" indent="27432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7pPr>
            <a:lvl8pPr marL="0" marR="0" indent="32004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8pPr>
            <a:lvl9pPr marL="0" marR="0" indent="3657600" algn="l" defTabSz="1733930" rtl="0" latinLnBrk="0">
              <a:lnSpc>
                <a:spcPct val="80000"/>
              </a:lnSpc>
              <a:spcBef>
                <a:spcPts val="0"/>
              </a:spcBef>
              <a:spcAft>
                <a:spcPts val="0"/>
              </a:spcAft>
              <a:buClrTx/>
              <a:buSzTx/>
              <a:buFontTx/>
              <a:buNone/>
              <a:tabLst/>
              <a:defRPr sz="8200" b="1" i="0" u="none" strike="noStrike" cap="none" spc="-164" baseline="0">
                <a:solidFill>
                  <a:srgbClr val="000000"/>
                </a:solidFill>
                <a:uFillTx/>
                <a:latin typeface="+mn-lt"/>
                <a:ea typeface="+mn-ea"/>
                <a:cs typeface="+mn-cs"/>
                <a:sym typeface="Helvetica Neue"/>
              </a:defRPr>
            </a:lvl9pPr>
          </a:lstStyle>
          <a:p>
            <a:pPr marL="0" marR="0" lvl="0" indent="0" algn="l" defTabSz="1369804" rtl="0" eaLnBrk="1" fontAlgn="auto" latinLnBrk="0" hangingPunct="1">
              <a:lnSpc>
                <a:spcPct val="100000"/>
              </a:lnSpc>
              <a:spcAft>
                <a:spcPts val="0"/>
              </a:spcAft>
              <a:buClrTx/>
              <a:buSzTx/>
              <a:buFontTx/>
              <a:buNone/>
              <a:tabLst/>
              <a:defRPr/>
            </a:pPr>
            <a:r>
              <a:rPr kumimoji="0" lang="en-US" sz="4400" b="1" i="0" u="none" strike="noStrike" kern="0" cap="none" spc="-94" normalizeH="0" baseline="0" noProof="0" dirty="0">
                <a:ln>
                  <a:noFill/>
                </a:ln>
                <a:solidFill>
                  <a:srgbClr val="000000"/>
                </a:solidFill>
                <a:effectLst/>
                <a:uLnTx/>
                <a:uFillTx/>
                <a:latin typeface="Helvetica Neue"/>
                <a:sym typeface="Helvetica Neue"/>
              </a:rPr>
              <a:t>Retire Technical Debt at Leisure</a:t>
            </a:r>
          </a:p>
        </p:txBody>
      </p:sp>
    </p:spTree>
    <p:extLst>
      <p:ext uri="{BB962C8B-B14F-4D97-AF65-F5344CB8AC3E}">
        <p14:creationId xmlns:p14="http://schemas.microsoft.com/office/powerpoint/2010/main" val="6017101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normAutofit/>
          </a:bodyPr>
          <a:lstStyle/>
          <a:p>
            <a:r>
              <a:rPr lang="en-US" sz="4400" b="1" dirty="0">
                <a:solidFill>
                  <a:schemeClr val="tx1"/>
                </a:solidFill>
                <a:latin typeface="Helvetica Neue"/>
                <a:cs typeface="Helvetica" panose="020B0604020202020204" pitchFamily="34" charset="0"/>
              </a:rPr>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a:xfrm>
            <a:off x="894080" y="2133561"/>
            <a:ext cx="11464608" cy="6188570"/>
          </a:xfrm>
        </p:spPr>
        <p:txBody>
          <a:bodyPr>
            <a:normAutofit/>
          </a:bodyPr>
          <a:lstStyle/>
          <a:p>
            <a:r>
              <a:rPr lang="en-US" sz="4000" dirty="0"/>
              <a:t>You should now be able to:</a:t>
            </a:r>
          </a:p>
          <a:p>
            <a:pPr marL="1059195" lvl="1" indent="-571500"/>
            <a:r>
              <a:rPr lang="en-US" sz="3973" dirty="0"/>
              <a:t>Define “refactoring” and give examples.</a:t>
            </a:r>
          </a:p>
          <a:p>
            <a:pPr marL="1059195" lvl="1" indent="-571500"/>
            <a:r>
              <a:rPr lang="en-US" sz="3973" dirty="0"/>
              <a:t>Explain how refactoring fits into an agile development process</a:t>
            </a:r>
          </a:p>
          <a:p>
            <a:pPr marL="1059195" lvl="1" indent="-571500"/>
            <a:r>
              <a:rPr lang="en-US" sz="3573" dirty="0">
                <a:solidFill>
                  <a:schemeClr val="tx1">
                    <a:lumMod val="50000"/>
                  </a:schemeClr>
                </a:solidFill>
              </a:rPr>
              <a:t>Define “technical debt” </a:t>
            </a:r>
          </a:p>
          <a:p>
            <a:pPr marL="1059195" lvl="1" indent="-571500"/>
            <a:r>
              <a:rPr lang="en-US" sz="3573" dirty="0">
                <a:solidFill>
                  <a:schemeClr val="tx1">
                    <a:lumMod val="50000"/>
                  </a:schemeClr>
                </a:solidFill>
              </a:rPr>
              <a:t>Suggest when it may be appropriate to accrue technical debt and when it may be appropriate to retire it.</a:t>
            </a:r>
          </a:p>
          <a:p>
            <a:endParaRPr lang="en-US" sz="4000" dirty="0"/>
          </a:p>
          <a:p>
            <a:pPr marL="0" indent="0">
              <a:buNone/>
            </a:pPr>
            <a:endParaRPr lang="en-US" sz="4000"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pPr defTabSz="975390" hangingPunct="1"/>
            <a:fld id="{86CB4B4D-7CA3-9044-876B-883B54F8677D}" type="slidenum">
              <a:rPr lang="en-US" kern="1200">
                <a:solidFill>
                  <a:prstClr val="black">
                    <a:tint val="75000"/>
                  </a:prstClr>
                </a:solidFill>
                <a:latin typeface="Calibri" panose="020F0502020204030204"/>
              </a:rPr>
              <a:pPr defTabSz="975390" hangingPunct="1"/>
              <a:t>33</a:t>
            </a:fld>
            <a:endParaRPr lang="en-US" kern="1200">
              <a:solidFill>
                <a:prstClr val="black">
                  <a:tint val="75000"/>
                </a:prstClr>
              </a:solidFill>
              <a:latin typeface="Calibri" panose="020F0502020204030204"/>
            </a:endParaRPr>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factoring"/>
          <p:cNvSpPr txBox="1">
            <a:spLocks noGrp="1"/>
          </p:cNvSpPr>
          <p:nvPr>
            <p:ph type="title"/>
          </p:nvPr>
        </p:nvSpPr>
        <p:spPr>
          <a:prstGeom prst="rect">
            <a:avLst/>
          </a:prstGeom>
        </p:spPr>
        <p:txBody>
          <a:bodyPr/>
          <a:lstStyle>
            <a:lvl1pPr defTabSz="1369804">
              <a:defRPr sz="4740" spc="-94"/>
            </a:lvl1pPr>
          </a:lstStyle>
          <a:p>
            <a:r>
              <a:t>Refactoring</a:t>
            </a:r>
          </a:p>
        </p:txBody>
      </p:sp>
      <p:sp>
        <p:nvSpPr>
          <p:cNvPr id="143" name="Slide Subtitle"/>
          <p:cNvSpPr txBox="1">
            <a:spLocks noGrp="1"/>
          </p:cNvSpPr>
          <p:nvPr>
            <p:ph type="body" idx="21"/>
          </p:nvPr>
        </p:nvSpPr>
        <p:spPr>
          <a:prstGeom prst="rect">
            <a:avLst/>
          </a:prstGeom>
        </p:spPr>
        <p:txBody>
          <a:bodyPr>
            <a:normAutofit lnSpcReduction="10000"/>
          </a:bodyPr>
          <a:lstStyle/>
          <a:p>
            <a:endParaRPr/>
          </a:p>
        </p:txBody>
      </p:sp>
      <p:sp>
        <p:nvSpPr>
          <p:cNvPr id="144" name="refactoring is the process of applying transformations (refactorings) to a program, with the goal of improving its design…"/>
          <p:cNvSpPr txBox="1">
            <a:spLocks noGrp="1"/>
          </p:cNvSpPr>
          <p:nvPr>
            <p:ph type="body" idx="1"/>
          </p:nvPr>
        </p:nvSpPr>
        <p:spPr>
          <a:xfrm>
            <a:off x="643466" y="3249133"/>
            <a:ext cx="11717868" cy="5612436"/>
          </a:xfrm>
          <a:prstGeom prst="rect">
            <a:avLst/>
          </a:prstGeom>
        </p:spPr>
        <p:txBody>
          <a:bodyPr>
            <a:noAutofit/>
          </a:bodyPr>
          <a:lstStyle/>
          <a:p>
            <a:pPr marL="393192" indent="-393192" defTabSz="1491179">
              <a:spcBef>
                <a:spcPts val="800"/>
              </a:spcBef>
              <a:defRPr sz="2494"/>
            </a:pPr>
            <a:r>
              <a:rPr lang="en-US" sz="3200" b="1" dirty="0">
                <a:solidFill>
                  <a:srgbClr val="011993"/>
                </a:solidFill>
              </a:rPr>
              <a:t>Refactoring</a:t>
            </a:r>
            <a:r>
              <a:rPr lang="en-US" sz="3200" dirty="0"/>
              <a:t> </a:t>
            </a:r>
            <a:r>
              <a:rPr sz="3200" dirty="0"/>
              <a:t>is the process of applying transformations (</a:t>
            </a:r>
            <a:r>
              <a:rPr sz="3200" dirty="0" err="1"/>
              <a:t>refactorings</a:t>
            </a:r>
            <a:r>
              <a:rPr sz="3200" dirty="0"/>
              <a:t>) to a program, </a:t>
            </a:r>
            <a:r>
              <a:rPr lang="en-US" sz="3200" dirty="0"/>
              <a:t>and the </a:t>
            </a:r>
            <a:r>
              <a:rPr lang="en-US" sz="3200" dirty="0">
                <a:solidFill>
                  <a:srgbClr val="FF0000"/>
                </a:solidFill>
              </a:rPr>
              <a:t>internal structure </a:t>
            </a:r>
            <a:r>
              <a:rPr lang="en-US" sz="3200" dirty="0"/>
              <a:t>of the system is improved</a:t>
            </a:r>
            <a:endParaRPr sz="3200" dirty="0"/>
          </a:p>
          <a:p>
            <a:pPr marL="393192" indent="-393192" defTabSz="1491179">
              <a:spcBef>
                <a:spcPts val="800"/>
              </a:spcBef>
              <a:defRPr sz="2494"/>
            </a:pPr>
            <a:r>
              <a:rPr lang="en-US" sz="3200" dirty="0"/>
              <a:t>Goals</a:t>
            </a:r>
            <a:r>
              <a:rPr sz="3200" dirty="0"/>
              <a:t>:</a:t>
            </a:r>
          </a:p>
          <a:p>
            <a:pPr marL="917447" lvl="1" indent="-393192" defTabSz="1491179">
              <a:spcBef>
                <a:spcPts val="800"/>
              </a:spcBef>
              <a:buChar char="-"/>
              <a:defRPr sz="2494"/>
            </a:pPr>
            <a:r>
              <a:rPr sz="3200" dirty="0"/>
              <a:t>keep program readable, understandable, and maintainable</a:t>
            </a:r>
          </a:p>
          <a:p>
            <a:pPr marL="917447" lvl="1" indent="-393192" defTabSz="1491179">
              <a:spcBef>
                <a:spcPts val="800"/>
              </a:spcBef>
              <a:buChar char="-"/>
              <a:defRPr sz="2494"/>
            </a:pPr>
            <a:r>
              <a:rPr sz="3200" dirty="0"/>
              <a:t>by eliminating small problems soon, you can avoid big trouble</a:t>
            </a:r>
            <a:r>
              <a:rPr lang="en-US" sz="3200" dirty="0"/>
              <a:t>s</a:t>
            </a:r>
            <a:r>
              <a:rPr sz="3200" dirty="0"/>
              <a:t> later</a:t>
            </a:r>
          </a:p>
          <a:p>
            <a:pPr marL="393192" indent="-393192" defTabSz="1491179">
              <a:spcBef>
                <a:spcPts val="800"/>
              </a:spcBef>
              <a:defRPr sz="2494"/>
            </a:pPr>
            <a:r>
              <a:rPr lang="en-US" sz="3200" dirty="0"/>
              <a:t>Characteristics</a:t>
            </a:r>
            <a:r>
              <a:rPr sz="3200" dirty="0"/>
              <a:t>:</a:t>
            </a:r>
          </a:p>
          <a:p>
            <a:pPr marL="917447" lvl="1" indent="-393192" defTabSz="1491179">
              <a:spcBef>
                <a:spcPts val="800"/>
              </a:spcBef>
              <a:buChar char="-"/>
              <a:defRPr sz="2494"/>
            </a:pPr>
            <a:r>
              <a:rPr sz="3200" b="1" dirty="0">
                <a:solidFill>
                  <a:srgbClr val="011993"/>
                </a:solidFill>
              </a:rPr>
              <a:t>behavior-preserving</a:t>
            </a:r>
            <a:r>
              <a:rPr sz="3200" dirty="0"/>
              <a:t>: make sure the program works after each step</a:t>
            </a:r>
          </a:p>
          <a:p>
            <a:pPr marL="917447" lvl="1" indent="-393192" defTabSz="1491179">
              <a:spcBef>
                <a:spcPts val="800"/>
              </a:spcBef>
              <a:buChar char="-"/>
              <a:defRPr sz="2494" b="1">
                <a:solidFill>
                  <a:srgbClr val="011993"/>
                </a:solidFill>
              </a:defRPr>
            </a:pPr>
            <a:r>
              <a:rPr sz="3200" dirty="0"/>
              <a:t>small steps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Example Refactoring"/>
          <p:cNvSpPr txBox="1">
            <a:spLocks noGrp="1"/>
          </p:cNvSpPr>
          <p:nvPr>
            <p:ph type="title"/>
          </p:nvPr>
        </p:nvSpPr>
        <p:spPr>
          <a:prstGeom prst="rect">
            <a:avLst/>
          </a:prstGeom>
        </p:spPr>
        <p:txBody>
          <a:bodyPr/>
          <a:lstStyle>
            <a:lvl1pPr defTabSz="1369804">
              <a:defRPr sz="4740" spc="-94"/>
            </a:lvl1pPr>
          </a:lstStyle>
          <a:p>
            <a:r>
              <a:t>Example Refactoring</a:t>
            </a:r>
          </a:p>
        </p:txBody>
      </p:sp>
      <p:sp>
        <p:nvSpPr>
          <p:cNvPr id="175" name="Consolidating duplicate conditional fragment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rPr lang="en-US" dirty="0"/>
              <a:t>Introduce Parameter and Extract optional Parameter</a:t>
            </a:r>
            <a:endParaRPr dirty="0"/>
          </a:p>
        </p:txBody>
      </p:sp>
      <p:sp>
        <p:nvSpPr>
          <p:cNvPr id="178" name="Original Code"/>
          <p:cNvSpPr txBox="1"/>
          <p:nvPr/>
        </p:nvSpPr>
        <p:spPr>
          <a:xfrm>
            <a:off x="643466" y="3190685"/>
            <a:ext cx="1809506" cy="376652"/>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rPr dirty="0"/>
              <a:t>Original Code</a:t>
            </a:r>
          </a:p>
        </p:txBody>
      </p:sp>
      <p:sp>
        <p:nvSpPr>
          <p:cNvPr id="179" name="Refactored Code"/>
          <p:cNvSpPr txBox="1"/>
          <p:nvPr/>
        </p:nvSpPr>
        <p:spPr>
          <a:xfrm>
            <a:off x="643466" y="5422882"/>
            <a:ext cx="2656389" cy="37788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1</a:t>
            </a:r>
            <a:endParaRPr dirty="0"/>
          </a:p>
        </p:txBody>
      </p:sp>
      <p:sp>
        <p:nvSpPr>
          <p:cNvPr id="5" name="Rectangle 4">
            <a:extLst>
              <a:ext uri="{FF2B5EF4-FFF2-40B4-BE49-F238E27FC236}">
                <a16:creationId xmlns:a16="http://schemas.microsoft.com/office/drawing/2014/main" id="{ED59746B-553B-95D9-519F-57E0917D587A}"/>
              </a:ext>
            </a:extLst>
          </p:cNvPr>
          <p:cNvSpPr>
            <a:spLocks noChangeArrowheads="1"/>
          </p:cNvSpPr>
          <p:nvPr/>
        </p:nvSpPr>
        <p:spPr bwMode="auto">
          <a:xfrm>
            <a:off x="643466" y="3673175"/>
            <a:ext cx="8131566"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Rectangle 5">
            <a:extLst>
              <a:ext uri="{FF2B5EF4-FFF2-40B4-BE49-F238E27FC236}">
                <a16:creationId xmlns:a16="http://schemas.microsoft.com/office/drawing/2014/main" id="{E40B4515-37A7-A103-0D95-4BFCE3C3DF79}"/>
              </a:ext>
            </a:extLst>
          </p:cNvPr>
          <p:cNvSpPr>
            <a:spLocks noChangeArrowheads="1"/>
          </p:cNvSpPr>
          <p:nvPr/>
        </p:nvSpPr>
        <p:spPr bwMode="auto">
          <a:xfrm>
            <a:off x="621965" y="5810621"/>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a:t>
            </a:r>
            <a:r>
              <a:rPr kumimoji="0" lang="en-US" altLang="en-US" sz="2400" b="0" i="0" u="none" strike="noStrike" cap="none" normalizeH="0" baseline="0" dirty="0">
                <a:ln>
                  <a:noFill/>
                </a:ln>
                <a:solidFill>
                  <a:srgbClr val="00B050"/>
                </a:solidFill>
                <a:effectLst/>
                <a:latin typeface="Arial Unicode MS"/>
              </a:rPr>
              <a:t>Hello,</a:t>
            </a:r>
            <a:r>
              <a:rPr kumimoji="0" lang="en-US" altLang="en-US" sz="2400" b="0" i="0" u="none" strike="noStrike" cap="none" normalizeH="0" baseline="0" dirty="0">
                <a:ln>
                  <a:noFill/>
                </a:ln>
                <a:solidFill>
                  <a:schemeClr val="tx1"/>
                </a:solidFill>
                <a:effectLst/>
                <a:latin typeface="Arial Unicode MS"/>
              </a:rPr>
              <a:t> ")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7" name="Refactored Code">
            <a:extLst>
              <a:ext uri="{FF2B5EF4-FFF2-40B4-BE49-F238E27FC236}">
                <a16:creationId xmlns:a16="http://schemas.microsoft.com/office/drawing/2014/main" id="{70E68A36-3EA7-AFA2-3780-0EDF87782B0E}"/>
              </a:ext>
            </a:extLst>
          </p:cNvPr>
          <p:cNvSpPr txBox="1"/>
          <p:nvPr/>
        </p:nvSpPr>
        <p:spPr>
          <a:xfrm>
            <a:off x="643466" y="7483805"/>
            <a:ext cx="2656389" cy="377881"/>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lvl1pPr>
              <a:defRPr sz="2100" b="1">
                <a:solidFill>
                  <a:srgbClr val="000000"/>
                </a:solidFill>
              </a:defRPr>
            </a:lvl1pPr>
          </a:lstStyle>
          <a:p>
            <a:r>
              <a:rPr dirty="0"/>
              <a:t>Refactored Code</a:t>
            </a:r>
            <a:r>
              <a:rPr lang="en-US" dirty="0"/>
              <a:t> # 2</a:t>
            </a:r>
            <a:endParaRPr dirty="0"/>
          </a:p>
        </p:txBody>
      </p:sp>
      <p:sp>
        <p:nvSpPr>
          <p:cNvPr id="8" name="Rectangle 7">
            <a:extLst>
              <a:ext uri="{FF2B5EF4-FFF2-40B4-BE49-F238E27FC236}">
                <a16:creationId xmlns:a16="http://schemas.microsoft.com/office/drawing/2014/main" id="{A5A83917-3763-9771-9908-9CEA9326F51F}"/>
              </a:ext>
            </a:extLst>
          </p:cNvPr>
          <p:cNvSpPr>
            <a:spLocks noChangeArrowheads="1"/>
          </p:cNvSpPr>
          <p:nvPr/>
        </p:nvSpPr>
        <p:spPr bwMode="auto">
          <a:xfrm>
            <a:off x="621965" y="7863407"/>
            <a:ext cx="11249193"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70C0"/>
                </a:solidFill>
                <a:effectLst/>
                <a:latin typeface="Arial Unicode MS"/>
              </a:rPr>
              <a:t>function</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a:ln>
                  <a:noFill/>
                </a:ln>
                <a:solidFill>
                  <a:srgbClr val="00B0F0"/>
                </a:solidFill>
                <a:effectLst/>
                <a:latin typeface="Arial Unicode MS"/>
              </a:rPr>
              <a:t>greeter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String,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 String, greeting : String)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dirty="0">
                <a:solidFill>
                  <a:schemeClr val="tx1"/>
                </a:solidFill>
                <a:latin typeface="Arial Unicode MS"/>
              </a:rPr>
              <a:t>	</a:t>
            </a:r>
            <a:r>
              <a:rPr kumimoji="0" lang="en-US" altLang="en-US" sz="2400" b="0" i="0" u="none" strike="noStrike" cap="none" normalizeH="0" baseline="0" dirty="0">
                <a:ln>
                  <a:noFill/>
                </a:ln>
                <a:solidFill>
                  <a:srgbClr val="0070C0"/>
                </a:solidFill>
                <a:effectLst/>
                <a:latin typeface="Arial Unicode MS"/>
              </a:rPr>
              <a:t>return</a:t>
            </a:r>
            <a:r>
              <a:rPr kumimoji="0" lang="en-US" altLang="en-US" sz="2400" b="0" i="0" u="none" strike="noStrike" cap="none" normalizeH="0" baseline="0" dirty="0">
                <a:ln>
                  <a:noFill/>
                </a:ln>
                <a:solidFill>
                  <a:schemeClr val="tx1"/>
                </a:solidFill>
                <a:effectLst/>
                <a:latin typeface="Arial Unicode MS"/>
              </a:rPr>
              <a:t> greeting + </a:t>
            </a:r>
            <a:r>
              <a:rPr kumimoji="0" lang="en-US" altLang="en-US" sz="2400" b="0" i="0" u="none" strike="noStrike" cap="none" normalizeH="0" baseline="0" dirty="0" err="1">
                <a:ln>
                  <a:noFill/>
                </a:ln>
                <a:solidFill>
                  <a:schemeClr val="tx1"/>
                </a:solidFill>
                <a:effectLst/>
                <a:latin typeface="Arial Unicode MS"/>
              </a:rPr>
              <a:t>firstName</a:t>
            </a:r>
            <a:r>
              <a:rPr kumimoji="0" lang="en-US" altLang="en-US" sz="2400" b="0" i="0" u="none" strike="noStrike" cap="none" normalizeH="0" baseline="0" dirty="0">
                <a:ln>
                  <a:noFill/>
                </a:ln>
                <a:solidFill>
                  <a:schemeClr val="tx1"/>
                </a:solidFill>
                <a:effectLst/>
                <a:latin typeface="Arial Unicode MS"/>
              </a:rPr>
              <a:t> + </a:t>
            </a:r>
            <a:r>
              <a:rPr kumimoji="0" lang="en-US" altLang="en-US" sz="2400" b="0" i="0" u="none" strike="noStrike" cap="none" normalizeH="0" baseline="0" dirty="0">
                <a:ln>
                  <a:noFill/>
                </a:ln>
                <a:solidFill>
                  <a:srgbClr val="00B050"/>
                </a:solidFill>
                <a:effectLst/>
                <a:latin typeface="Arial Unicode MS"/>
              </a:rPr>
              <a:t>" " </a:t>
            </a:r>
            <a:r>
              <a:rPr kumimoji="0" lang="en-US" altLang="en-US" sz="2400" b="0" i="0" u="none" strike="noStrike" cap="none" normalizeH="0" baseline="0" dirty="0">
                <a:ln>
                  <a:noFill/>
                </a:ln>
                <a:solidFill>
                  <a:schemeClr val="tx1"/>
                </a:solidFill>
                <a:effectLst/>
                <a:latin typeface="Arial Unicode MS"/>
              </a:rPr>
              <a:t>+ </a:t>
            </a:r>
            <a:r>
              <a:rPr kumimoji="0" lang="en-US" altLang="en-US" sz="2400" b="0" i="0" u="none" strike="noStrike" cap="none" normalizeH="0" baseline="0" dirty="0" err="1">
                <a:ln>
                  <a:noFill/>
                </a:ln>
                <a:solidFill>
                  <a:schemeClr val="tx1"/>
                </a:solidFill>
                <a:effectLst/>
                <a:latin typeface="Arial Unicode MS"/>
              </a:rPr>
              <a:t>lastName</a:t>
            </a: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Unicode MS"/>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err="1">
                <a:ln>
                  <a:noFill/>
                </a:ln>
                <a:solidFill>
                  <a:schemeClr val="tx1"/>
                </a:solidFill>
                <a:effectLst/>
                <a:latin typeface="Arial Unicode MS"/>
              </a:rPr>
              <a:t>document.body.innerHTML</a:t>
            </a:r>
            <a:r>
              <a:rPr kumimoji="0" lang="en-US" altLang="en-US" sz="2400" b="0" i="0" u="none" strike="noStrike" cap="none" normalizeH="0" baseline="0" dirty="0">
                <a:ln>
                  <a:noFill/>
                </a:ln>
                <a:solidFill>
                  <a:schemeClr val="tx1"/>
                </a:solidFill>
                <a:effectLst/>
                <a:latin typeface="Arial Unicode MS"/>
              </a:rPr>
              <a:t> = greeter(</a:t>
            </a:r>
            <a:r>
              <a:rPr kumimoji="0" lang="en-US" altLang="en-US" sz="2400" b="0" i="0" u="none" strike="noStrike" cap="none" normalizeH="0" baseline="0" dirty="0">
                <a:ln>
                  <a:noFill/>
                </a:ln>
                <a:solidFill>
                  <a:srgbClr val="00B050"/>
                </a:solidFill>
                <a:effectLst/>
                <a:latin typeface="Arial Unicode MS"/>
              </a:rPr>
              <a:t>"</a:t>
            </a:r>
            <a:r>
              <a:rPr kumimoji="0" lang="en-US" altLang="en-US" sz="2400" b="0" i="0" u="none" strike="noStrike" cap="none" normalizeH="0" baseline="0" dirty="0" err="1">
                <a:ln>
                  <a:noFill/>
                </a:ln>
                <a:solidFill>
                  <a:srgbClr val="00B050"/>
                </a:solidFill>
                <a:effectLst/>
                <a:latin typeface="Arial Unicode MS"/>
              </a:rPr>
              <a:t>Jane","User“,"Hello</a:t>
            </a:r>
            <a:r>
              <a:rPr kumimoji="0" lang="en-US" altLang="en-US" sz="2400" b="0" i="0" u="none" strike="noStrike" cap="none" normalizeH="0" baseline="0" dirty="0">
                <a:ln>
                  <a:noFill/>
                </a:ln>
                <a:solidFill>
                  <a:srgbClr val="00B050"/>
                </a:solidFill>
                <a:effectLst/>
                <a:latin typeface="Arial Unicode MS"/>
              </a:rPr>
              <a:t>, "</a:t>
            </a:r>
            <a:r>
              <a:rPr kumimoji="0" lang="en-US" altLang="en-US" sz="2400" b="0" i="0" u="none" strike="noStrike" cap="none" normalizeH="0" baseline="0" dirty="0">
                <a:ln>
                  <a:noFill/>
                </a:ln>
                <a:solidFill>
                  <a:schemeClr val="tx1"/>
                </a:solidFill>
                <a:effectLst/>
                <a:latin typeface="Arial Unicode MS"/>
              </a:rPr>
              <a:t>);</a:t>
            </a:r>
            <a:r>
              <a:rPr kumimoji="0" lang="en-US" altLang="en-US" sz="2400" b="0" i="0" u="none" strike="noStrike" cap="none" normalizeH="0" baseline="0" dirty="0">
                <a:ln>
                  <a:noFill/>
                </a:ln>
                <a:solidFill>
                  <a:schemeClr val="tx1"/>
                </a:solidFill>
                <a:effectLst/>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Refactoring"/>
          <p:cNvSpPr txBox="1">
            <a:spLocks noGrp="1"/>
          </p:cNvSpPr>
          <p:nvPr>
            <p:ph type="title"/>
          </p:nvPr>
        </p:nvSpPr>
        <p:spPr>
          <a:prstGeom prst="rect">
            <a:avLst/>
          </a:prstGeom>
        </p:spPr>
        <p:txBody>
          <a:bodyPr/>
          <a:lstStyle>
            <a:lvl1pPr defTabSz="1369804">
              <a:defRPr sz="4740" spc="-94"/>
            </a:lvl1pPr>
          </a:lstStyle>
          <a:p>
            <a:r>
              <a:rPr lang="en-US" dirty="0"/>
              <a:t>Martin Fowler is the “father” of refactoring</a:t>
            </a:r>
            <a:endParaRPr dirty="0"/>
          </a:p>
        </p:txBody>
      </p:sp>
      <p:sp>
        <p:nvSpPr>
          <p:cNvPr id="153" name="Martin Fowl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endParaRPr dirty="0"/>
          </a:p>
        </p:txBody>
      </p:sp>
      <p:sp>
        <p:nvSpPr>
          <p:cNvPr id="154" name="Slide bullet text"/>
          <p:cNvSpPr txBox="1">
            <a:spLocks noGrp="1"/>
          </p:cNvSpPr>
          <p:nvPr>
            <p:ph type="body" idx="1"/>
          </p:nvPr>
        </p:nvSpPr>
        <p:spPr>
          <a:prstGeom prst="rect">
            <a:avLst/>
          </a:prstGeom>
        </p:spPr>
        <p:txBody>
          <a:bodyPr/>
          <a:lstStyle/>
          <a:p>
            <a:endParaRPr/>
          </a:p>
        </p:txBody>
      </p:sp>
      <p:sp>
        <p:nvSpPr>
          <p:cNvPr id="155" name="“Any fool can write code that a computer can understand. Good programmers write code that humans can understand.”"/>
          <p:cNvSpPr txBox="1"/>
          <p:nvPr/>
        </p:nvSpPr>
        <p:spPr>
          <a:xfrm>
            <a:off x="4992036" y="4594029"/>
            <a:ext cx="7829421" cy="3129937"/>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marL="454345" indent="-334151" algn="l">
              <a:lnSpc>
                <a:spcPct val="90000"/>
              </a:lnSpc>
              <a:defRPr sz="4300" spc="-85">
                <a:solidFill>
                  <a:srgbClr val="000000"/>
                </a:solidFill>
                <a:latin typeface="Helvetica Neue Medium"/>
                <a:ea typeface="Helvetica Neue Medium"/>
                <a:cs typeface="Helvetica Neue Medium"/>
                <a:sym typeface="Helvetica Neue Medium"/>
              </a:defRPr>
            </a:lvl1pPr>
          </a:lstStyle>
          <a:p>
            <a:r>
              <a:t>“Any fool can write code that a computer can understand. Good programmers write code that humans can understand.”</a:t>
            </a:r>
          </a:p>
        </p:txBody>
      </p:sp>
      <p:pic>
        <p:nvPicPr>
          <p:cNvPr id="156" name="2560px-Webysther_20150414193208_-_Martin_Fowler.jpg" descr="2560px-Webysther_20150414193208_-_Martin_Fowler.jpg"/>
          <p:cNvPicPr>
            <a:picLocks noChangeAspect="1"/>
          </p:cNvPicPr>
          <p:nvPr/>
        </p:nvPicPr>
        <p:blipFill>
          <a:blip r:embed="rId3"/>
          <a:stretch>
            <a:fillRect/>
          </a:stretch>
        </p:blipFill>
        <p:spPr>
          <a:xfrm>
            <a:off x="114747" y="3321066"/>
            <a:ext cx="4759196" cy="6344975"/>
          </a:xfrm>
          <a:prstGeom prst="rect">
            <a:avLst/>
          </a:prstGeom>
          <a:ln w="3175">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Fowler’s book"/>
          <p:cNvSpPr txBox="1">
            <a:spLocks noGrp="1"/>
          </p:cNvSpPr>
          <p:nvPr>
            <p:ph type="title"/>
          </p:nvPr>
        </p:nvSpPr>
        <p:spPr>
          <a:prstGeom prst="rect">
            <a:avLst/>
          </a:prstGeom>
        </p:spPr>
        <p:txBody>
          <a:bodyPr/>
          <a:lstStyle>
            <a:lvl1pPr defTabSz="1369804">
              <a:defRPr sz="4740" spc="-94"/>
            </a:lvl1pPr>
          </a:lstStyle>
          <a:p>
            <a:r>
              <a:t>Fowler’s book</a:t>
            </a:r>
          </a:p>
        </p:txBody>
      </p:sp>
      <p:sp>
        <p:nvSpPr>
          <p:cNvPr id="161" name="Slide Subtitle"/>
          <p:cNvSpPr txBox="1">
            <a:spLocks noGrp="1"/>
          </p:cNvSpPr>
          <p:nvPr>
            <p:ph type="body" idx="21"/>
          </p:nvPr>
        </p:nvSpPr>
        <p:spPr>
          <a:prstGeom prst="rect">
            <a:avLst/>
          </a:prstGeom>
        </p:spPr>
        <p:txBody>
          <a:bodyPr>
            <a:normAutofit lnSpcReduction="10000"/>
          </a:bodyPr>
          <a:lstStyle/>
          <a:p>
            <a:endParaRPr/>
          </a:p>
        </p:txBody>
      </p:sp>
      <p:sp>
        <p:nvSpPr>
          <p:cNvPr id="162" name="presents a catalogue of refactorings, similar to the catalogue of design patterns in the GoF book…"/>
          <p:cNvSpPr txBox="1">
            <a:spLocks noGrp="1"/>
          </p:cNvSpPr>
          <p:nvPr>
            <p:ph type="body" idx="1"/>
          </p:nvPr>
        </p:nvSpPr>
        <p:spPr>
          <a:xfrm>
            <a:off x="643466" y="3249133"/>
            <a:ext cx="11717868" cy="4403207"/>
          </a:xfrm>
          <a:prstGeom prst="rect">
            <a:avLst/>
          </a:prstGeom>
        </p:spPr>
        <p:txBody>
          <a:bodyPr>
            <a:noAutofit/>
          </a:bodyPr>
          <a:lstStyle/>
          <a:p>
            <a:pPr marL="375665" indent="-375665" defTabSz="1508519">
              <a:spcBef>
                <a:spcPts val="800"/>
              </a:spcBef>
              <a:defRPr sz="2958"/>
            </a:pPr>
            <a:r>
              <a:rPr sz="2800" dirty="0"/>
              <a:t>presents a </a:t>
            </a:r>
            <a:r>
              <a:rPr sz="2800" b="1" dirty="0">
                <a:solidFill>
                  <a:srgbClr val="011993"/>
                </a:solidFill>
              </a:rPr>
              <a:t>catalogue of </a:t>
            </a:r>
            <a:r>
              <a:rPr sz="2800" b="1" dirty="0" err="1">
                <a:solidFill>
                  <a:srgbClr val="011993"/>
                </a:solidFill>
              </a:rPr>
              <a:t>refactorings</a:t>
            </a:r>
            <a:r>
              <a:rPr sz="2800" dirty="0"/>
              <a:t>, similar to the catalogue of design patterns in the </a:t>
            </a:r>
            <a:r>
              <a:rPr sz="2800" dirty="0" err="1"/>
              <a:t>GoF</a:t>
            </a:r>
            <a:r>
              <a:rPr sz="2800" dirty="0"/>
              <a:t> book</a:t>
            </a:r>
            <a:endParaRPr lang="en-US" sz="2800" dirty="0"/>
          </a:p>
          <a:p>
            <a:pPr marL="985265" lvl="1" indent="-375665" defTabSz="1508519">
              <a:spcBef>
                <a:spcPts val="800"/>
              </a:spcBef>
              <a:defRPr sz="2958"/>
            </a:pPr>
            <a:r>
              <a:rPr lang="en-US" sz="2800" dirty="0"/>
              <a:t>Gave names to each transformation</a:t>
            </a:r>
          </a:p>
          <a:p>
            <a:pPr marL="1594865" lvl="2" indent="-375665" defTabSz="1508519">
              <a:spcBef>
                <a:spcPts val="800"/>
              </a:spcBef>
              <a:defRPr sz="2958"/>
            </a:pPr>
            <a:r>
              <a:rPr lang="en-US" sz="2800" dirty="0"/>
              <a:t>Helpful for team communication</a:t>
            </a:r>
          </a:p>
          <a:p>
            <a:pPr marL="1594865" lvl="2" indent="-375665" defTabSz="1508519">
              <a:spcBef>
                <a:spcPts val="800"/>
              </a:spcBef>
              <a:defRPr sz="2958"/>
            </a:pPr>
            <a:r>
              <a:rPr lang="en-US" sz="2800" dirty="0"/>
              <a:t>Identified and named “bad smells” (indications that refactoring may be needed)</a:t>
            </a:r>
          </a:p>
          <a:p>
            <a:pPr marL="1594865" lvl="2" indent="-375665" defTabSz="1508519">
              <a:spcBef>
                <a:spcPts val="800"/>
              </a:spcBef>
              <a:defRPr sz="2958"/>
            </a:pPr>
            <a:r>
              <a:rPr lang="en-US" sz="2800" dirty="0"/>
              <a:t>Discusses </a:t>
            </a:r>
            <a:r>
              <a:rPr sz="2800" dirty="0"/>
              <a:t>when and how to apply </a:t>
            </a:r>
            <a:r>
              <a:rPr sz="2800" dirty="0" err="1"/>
              <a:t>refactorings</a:t>
            </a:r>
            <a:endParaRPr sz="2800" dirty="0"/>
          </a:p>
          <a:p>
            <a:pPr marL="375665" indent="-375665" defTabSz="1508519">
              <a:spcBef>
                <a:spcPts val="800"/>
              </a:spcBef>
              <a:defRPr sz="2958"/>
            </a:pPr>
            <a:endParaRPr sz="2800" dirty="0"/>
          </a:p>
          <a:p>
            <a:pPr marL="375665" indent="-375665" defTabSz="1508519">
              <a:spcBef>
                <a:spcPts val="800"/>
              </a:spcBef>
              <a:defRPr sz="2958"/>
            </a:pPr>
            <a:r>
              <a:rPr sz="2800" dirty="0"/>
              <a:t>many of Fowler’s </a:t>
            </a:r>
            <a:r>
              <a:rPr sz="2800" dirty="0" err="1"/>
              <a:t>refactorings</a:t>
            </a:r>
            <a:r>
              <a:rPr sz="2800" dirty="0"/>
              <a:t> are the inverse of another refactoring</a:t>
            </a:r>
          </a:p>
          <a:p>
            <a:pPr marL="906018" lvl="1" indent="-375665" defTabSz="1508519">
              <a:spcBef>
                <a:spcPts val="800"/>
              </a:spcBef>
              <a:buChar char="-"/>
              <a:defRPr sz="2958"/>
            </a:pPr>
            <a:r>
              <a:rPr sz="2800" dirty="0"/>
              <a:t>often there is not a unique “best” solution</a:t>
            </a:r>
          </a:p>
          <a:p>
            <a:pPr marL="906018" lvl="1" indent="-375665" defTabSz="1508519">
              <a:spcBef>
                <a:spcPts val="800"/>
              </a:spcBef>
              <a:buChar char="-"/>
              <a:defRPr sz="2958"/>
            </a:pPr>
            <a:r>
              <a:rPr sz="2800" dirty="0"/>
              <a:t>discussion of the tradeoffs</a:t>
            </a:r>
          </a:p>
        </p:txBody>
      </p:sp>
      <p:pic>
        <p:nvPicPr>
          <p:cNvPr id="163" name="Image" descr="Image"/>
          <p:cNvPicPr>
            <a:picLocks noChangeAspect="1"/>
          </p:cNvPicPr>
          <p:nvPr/>
        </p:nvPicPr>
        <p:blipFill>
          <a:blip r:embed="rId3"/>
          <a:stretch>
            <a:fillRect/>
          </a:stretch>
        </p:blipFill>
        <p:spPr>
          <a:xfrm>
            <a:off x="10462766" y="129256"/>
            <a:ext cx="2645938" cy="2645938"/>
          </a:xfrm>
          <a:prstGeom prst="rect">
            <a:avLst/>
          </a:prstGeom>
          <a:ln w="3175">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ode Smells"/>
          <p:cNvSpPr txBox="1">
            <a:spLocks noGrp="1"/>
          </p:cNvSpPr>
          <p:nvPr>
            <p:ph type="title"/>
          </p:nvPr>
        </p:nvSpPr>
        <p:spPr>
          <a:xfrm>
            <a:off x="643466" y="669980"/>
            <a:ext cx="11717868" cy="1248336"/>
          </a:xfrm>
          <a:prstGeom prst="rect">
            <a:avLst/>
          </a:prstGeom>
        </p:spPr>
        <p:txBody>
          <a:bodyPr>
            <a:normAutofit/>
          </a:bodyPr>
          <a:lstStyle>
            <a:lvl1pPr defTabSz="1369804">
              <a:defRPr sz="4740" spc="-94"/>
            </a:lvl1pPr>
          </a:lstStyle>
          <a:p>
            <a:r>
              <a:rPr lang="en-US" dirty="0"/>
              <a:t>Fowler gave colorful names to many of the “code smells” he identified</a:t>
            </a:r>
            <a:endParaRPr dirty="0"/>
          </a:p>
        </p:txBody>
      </p:sp>
      <p:sp>
        <p:nvSpPr>
          <p:cNvPr id="208" name="A complete list (links to book!)"/>
          <p:cNvSpPr txBox="1">
            <a:spLocks noGrp="1"/>
          </p:cNvSpPr>
          <p:nvPr>
            <p:ph type="body" idx="21"/>
          </p:nvPr>
        </p:nvSpPr>
        <p:spPr>
          <a:xfrm>
            <a:off x="759274" y="2242515"/>
            <a:ext cx="11717868" cy="49855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p>
            <a:r>
              <a:rPr dirty="0"/>
              <a:t>A complete list (</a:t>
            </a:r>
            <a:r>
              <a:rPr lang="en-US" dirty="0"/>
              <a:t>with </a:t>
            </a:r>
            <a:r>
              <a:rPr dirty="0"/>
              <a:t>links to book!)</a:t>
            </a:r>
          </a:p>
        </p:txBody>
      </p:sp>
      <p:sp>
        <p:nvSpPr>
          <p:cNvPr id="209" name="Mysterious Name…"/>
          <p:cNvSpPr txBox="1">
            <a:spLocks noGrp="1"/>
          </p:cNvSpPr>
          <p:nvPr>
            <p:ph type="body" sz="quarter" idx="1"/>
          </p:nvPr>
        </p:nvSpPr>
        <p:spPr>
          <a:xfrm>
            <a:off x="759274" y="2796328"/>
            <a:ext cx="3617245" cy="5917958"/>
          </a:xfrm>
          <a:prstGeom prst="rect">
            <a:avLst/>
          </a:prstGeom>
        </p:spPr>
        <p:txBody>
          <a:bodyPr/>
          <a:lstStyle/>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3"/>
              </a:rPr>
              <a:t>Mysterious Name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4"/>
              </a:rPr>
              <a:t>Duplicated Code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5"/>
              </a:rPr>
              <a:t>Long Function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6"/>
              </a:rPr>
              <a:t>Long Parameter List</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7"/>
              </a:rPr>
              <a:t>Global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8"/>
              </a:rPr>
              <a:t>Mutable Data</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9"/>
              </a:rPr>
              <a:t>Divergent Change</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0"/>
              </a:rPr>
              <a:t>Shotgun Surgery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1"/>
              </a:rPr>
              <a:t>Feature Envy</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2"/>
              </a:rPr>
              <a:t>Data Clumps</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3"/>
              </a:rPr>
              <a:t>Primitive Obsession</a:t>
            </a:r>
            <a:endParaRPr dirty="0">
              <a:solidFill>
                <a:srgbClr val="333333"/>
              </a:solidFill>
            </a:endParaRPr>
          </a:p>
          <a:p>
            <a:pPr marL="0" indent="0" defTabSz="457200">
              <a:lnSpc>
                <a:spcPct val="100000"/>
              </a:lnSpc>
              <a:spcBef>
                <a:spcPts val="0"/>
              </a:spcBef>
              <a:buSzTx/>
              <a:buNone/>
              <a:defRPr sz="2900">
                <a:solidFill>
                  <a:srgbClr val="070707"/>
                </a:solidFill>
                <a:latin typeface="Georgia"/>
                <a:ea typeface="Georgia"/>
                <a:cs typeface="Georgia"/>
                <a:sym typeface="Georgia"/>
              </a:defRPr>
            </a:pPr>
            <a:r>
              <a:rPr u="sng" dirty="0">
                <a:hlinkClick r:id="rId14"/>
              </a:rPr>
              <a:t>Repeated Switches</a:t>
            </a:r>
          </a:p>
        </p:txBody>
      </p:sp>
      <p:sp>
        <p:nvSpPr>
          <p:cNvPr id="210"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
        <p:nvSpPr>
          <p:cNvPr id="211" name="Loops…"/>
          <p:cNvSpPr txBox="1"/>
          <p:nvPr/>
        </p:nvSpPr>
        <p:spPr>
          <a:xfrm>
            <a:off x="4685011" y="2848615"/>
            <a:ext cx="7235790" cy="466428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pPr algn="l" defTabSz="457200">
              <a:defRPr sz="2900">
                <a:solidFill>
                  <a:srgbClr val="070707"/>
                </a:solidFill>
                <a:latin typeface="Georgia"/>
                <a:ea typeface="Georgia"/>
                <a:cs typeface="Georgia"/>
                <a:sym typeface="Georgia"/>
              </a:defRPr>
            </a:pPr>
            <a:r>
              <a:rPr u="sng" dirty="0">
                <a:hlinkClick r:id="rId15"/>
              </a:rPr>
              <a:t>Loops</a:t>
            </a:r>
          </a:p>
          <a:p>
            <a:pPr algn="l" defTabSz="457200">
              <a:defRPr sz="2900">
                <a:solidFill>
                  <a:srgbClr val="070707"/>
                </a:solidFill>
                <a:latin typeface="Georgia"/>
                <a:ea typeface="Georgia"/>
                <a:cs typeface="Georgia"/>
                <a:sym typeface="Georgia"/>
              </a:defRPr>
            </a:pPr>
            <a:r>
              <a:rPr u="sng" dirty="0">
                <a:hlinkClick r:id="rId16"/>
              </a:rPr>
              <a:t>Lazy Element</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7"/>
              </a:rPr>
              <a:t>Speculative Generality</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8"/>
              </a:rPr>
              <a:t>Temporary Field</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19"/>
              </a:rPr>
              <a:t>Message Chains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0"/>
              </a:rPr>
              <a:t>Middle Man</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1"/>
              </a:rPr>
              <a:t>Insider Trading</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2"/>
              </a:rPr>
              <a:t>Large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3"/>
              </a:rPr>
              <a:t>Alternative Classes with Different Interfaces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4"/>
              </a:rPr>
              <a:t>Data Class</a:t>
            </a:r>
            <a:endParaRPr dirty="0">
              <a:solidFill>
                <a:srgbClr val="333333"/>
              </a:solidFill>
            </a:endParaRPr>
          </a:p>
          <a:p>
            <a:pPr algn="l" defTabSz="457200">
              <a:defRPr sz="2900">
                <a:solidFill>
                  <a:srgbClr val="070707"/>
                </a:solidFill>
                <a:latin typeface="Georgia"/>
                <a:ea typeface="Georgia"/>
                <a:cs typeface="Georgia"/>
                <a:sym typeface="Georgia"/>
              </a:defRPr>
            </a:pPr>
            <a:r>
              <a:rPr u="sng" dirty="0">
                <a:hlinkClick r:id="rId25"/>
              </a:rPr>
              <a:t>Refused Bequest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Code Smells"/>
          <p:cNvSpPr txBox="1">
            <a:spLocks noGrp="1"/>
          </p:cNvSpPr>
          <p:nvPr>
            <p:ph type="title"/>
          </p:nvPr>
        </p:nvSpPr>
        <p:spPr>
          <a:xfrm>
            <a:off x="643466" y="724926"/>
            <a:ext cx="11717868" cy="764354"/>
          </a:xfrm>
          <a:prstGeom prst="rect">
            <a:avLst/>
          </a:prstGeom>
        </p:spPr>
        <p:txBody>
          <a:bodyPr>
            <a:normAutofit fontScale="90000"/>
          </a:bodyPr>
          <a:lstStyle>
            <a:lvl1pPr defTabSz="1369804">
              <a:defRPr sz="4740" spc="-94"/>
            </a:lvl1pPr>
          </a:lstStyle>
          <a:p>
            <a:r>
              <a:rPr lang="en-US" dirty="0"/>
              <a:t>The most common refactoring is renaming</a:t>
            </a:r>
            <a:endParaRPr dirty="0"/>
          </a:p>
        </p:txBody>
      </p:sp>
      <p:sp>
        <p:nvSpPr>
          <p:cNvPr id="3" name="Text Placeholder 2">
            <a:extLst>
              <a:ext uri="{FF2B5EF4-FFF2-40B4-BE49-F238E27FC236}">
                <a16:creationId xmlns:a16="http://schemas.microsoft.com/office/drawing/2014/main" id="{27BC5C72-295C-4E38-A1A6-D1A74FA63535}"/>
              </a:ext>
            </a:extLst>
          </p:cNvPr>
          <p:cNvSpPr>
            <a:spLocks noGrp="1"/>
          </p:cNvSpPr>
          <p:nvPr>
            <p:ph type="body" sz="quarter" idx="21"/>
          </p:nvPr>
        </p:nvSpPr>
        <p:spPr/>
        <p:txBody>
          <a:bodyPr>
            <a:normAutofit lnSpcReduction="10000"/>
          </a:bodyPr>
          <a:lstStyle/>
          <a:p>
            <a:endParaRPr lang="en-US"/>
          </a:p>
        </p:txBody>
      </p:sp>
      <p:sp>
        <p:nvSpPr>
          <p:cNvPr id="2" name="Text Placeholder 1">
            <a:extLst>
              <a:ext uri="{FF2B5EF4-FFF2-40B4-BE49-F238E27FC236}">
                <a16:creationId xmlns:a16="http://schemas.microsoft.com/office/drawing/2014/main" id="{FFCA5F06-EBA4-4EE3-8F63-CF43A4865CD9}"/>
              </a:ext>
            </a:extLst>
          </p:cNvPr>
          <p:cNvSpPr>
            <a:spLocks noGrp="1"/>
          </p:cNvSpPr>
          <p:nvPr>
            <p:ph type="body" idx="1"/>
          </p:nvPr>
        </p:nvSpPr>
        <p:spPr>
          <a:xfrm>
            <a:off x="643466" y="3197202"/>
            <a:ext cx="11717868" cy="4403207"/>
          </a:xfrm>
        </p:spPr>
        <p:txBody>
          <a:bodyPr>
            <a:noAutofit/>
          </a:bodyPr>
          <a:lstStyle/>
          <a:p>
            <a:r>
              <a:rPr lang="en-US" sz="2800" dirty="0"/>
              <a:t>Rename Function (124) (to rename a function)</a:t>
            </a:r>
          </a:p>
          <a:p>
            <a:r>
              <a:rPr lang="en-US" sz="2800" dirty="0"/>
              <a:t>Rename Variable (137)</a:t>
            </a:r>
          </a:p>
          <a:p>
            <a:r>
              <a:rPr lang="en-US" sz="2800" dirty="0"/>
              <a:t>Rename Field (244). </a:t>
            </a:r>
          </a:p>
          <a:p>
            <a:r>
              <a:rPr lang="en-US" sz="2800" dirty="0"/>
              <a:t>People are often afraid to rename things, thinking it’s not worth the trouble, but a good name can save hours of puzzled incomprehension in the future.</a:t>
            </a:r>
          </a:p>
          <a:p>
            <a:r>
              <a:rPr lang="en-US" sz="2800" dirty="0"/>
              <a:t>Renaming is not just an exercise in changing names. When you can’t think of a good name for something, it’s often a sign of a deeper design malaise. Puzzling over a tricky name leads to significant improvements to your code</a:t>
            </a:r>
          </a:p>
        </p:txBody>
      </p:sp>
      <p:sp>
        <p:nvSpPr>
          <p:cNvPr id="196" name="“Refactoring: Improving the Design of Existing Code,” Martin Fowler, 1992"/>
          <p:cNvSpPr txBox="1"/>
          <p:nvPr/>
        </p:nvSpPr>
        <p:spPr>
          <a:xfrm>
            <a:off x="3108130" y="9265952"/>
            <a:ext cx="6788540" cy="277098"/>
          </a:xfrm>
          <a:prstGeom prst="rect">
            <a:avLst/>
          </a:prstGeom>
          <a:ln w="3175">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7093" tIns="27093" rIns="27093" bIns="27093" anchor="ctr">
            <a:spAutoFit/>
          </a:bodyPr>
          <a:lstStyle/>
          <a:p>
            <a:r>
              <a:t>“Refactoring: Improving the Design of Existing Code,” Martin Fowler, 1992</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Lesson 2.1 Documenting Your Design" id="{558FD38C-8711-CB43-A1E4-12EC5E9DD09B}" vid="{406B3AE4-9970-1245-8651-E29A8F459AD2}"/>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587022"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3175" cap="flat">
          <a:noFill/>
          <a:miter lim="400000"/>
        </a:ln>
        <a:effectLst/>
        <a:sp3d/>
      </a:spPr>
      <a:bodyPr rot="0" spcFirstLastPara="1" vertOverflow="overflow" horzOverflow="overflow" vert="horz" wrap="square" lIns="27093" tIns="27093" rIns="27093" bIns="27093" numCol="1" spcCol="38100" rtlCol="0" anchor="ctr">
        <a:spAutoFit/>
      </a:bodyPr>
      <a:lstStyle>
        <a:defPPr marL="0" marR="0" indent="0" algn="ctr" defTabSz="1733930" rtl="0" fontAlgn="auto" latinLnBrk="0" hangingPunct="0">
          <a:lnSpc>
            <a:spcPct val="100000"/>
          </a:lnSpc>
          <a:spcBef>
            <a:spcPts val="0"/>
          </a:spcBef>
          <a:spcAft>
            <a:spcPts val="0"/>
          </a:spcAft>
          <a:buClrTx/>
          <a:buSzTx/>
          <a:buFontTx/>
          <a:buNone/>
          <a:tabLst/>
          <a:defRPr kumimoji="0" sz="16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799</TotalTime>
  <Words>4149</Words>
  <Application>Microsoft Office PowerPoint</Application>
  <PresentationFormat>Custom</PresentationFormat>
  <Paragraphs>363</Paragraphs>
  <Slides>33</Slides>
  <Notes>27</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33</vt:i4>
      </vt:variant>
    </vt:vector>
  </HeadingPairs>
  <TitlesOfParts>
    <vt:vector size="48" baseType="lpstr">
      <vt:lpstr>Arial</vt:lpstr>
      <vt:lpstr>Arial Unicode MS</vt:lpstr>
      <vt:lpstr>Calibri</vt:lpstr>
      <vt:lpstr>Georgia</vt:lpstr>
      <vt:lpstr>Guardian Sans Text</vt:lpstr>
      <vt:lpstr>Helvetica</vt:lpstr>
      <vt:lpstr>Helvetica Light</vt:lpstr>
      <vt:lpstr>Helvetica Neue</vt:lpstr>
      <vt:lpstr>Helvetica Neue Medium</vt:lpstr>
      <vt:lpstr>Ink Free</vt:lpstr>
      <vt:lpstr>Lucida Grande</vt:lpstr>
      <vt:lpstr>Verdana</vt:lpstr>
      <vt:lpstr>Wingdings</vt:lpstr>
      <vt:lpstr>21_BasicWhite</vt:lpstr>
      <vt:lpstr>Office Theme</vt:lpstr>
      <vt:lpstr>CS 4530 Fundamentals of Software Engineering</vt:lpstr>
      <vt:lpstr>Learning Goals</vt:lpstr>
      <vt:lpstr>Let’s discuss Refactoring first</vt:lpstr>
      <vt:lpstr>Refactoring</vt:lpstr>
      <vt:lpstr>Example Refactoring</vt:lpstr>
      <vt:lpstr>Martin Fowler is the “father” of refactoring</vt:lpstr>
      <vt:lpstr>Fowler’s book</vt:lpstr>
      <vt:lpstr>Fowler gave colorful names to many of the “code smells” he identified</vt:lpstr>
      <vt:lpstr>The most common refactoring is renaming</vt:lpstr>
      <vt:lpstr>Luckily, VSC automates this and many other common transformations</vt:lpstr>
      <vt:lpstr>“Local” Refactorings</vt:lpstr>
      <vt:lpstr>Type-Related Refactorings</vt:lpstr>
      <vt:lpstr>Why Refactor?</vt:lpstr>
      <vt:lpstr>When to refactor?</vt:lpstr>
      <vt:lpstr>Refactoring with TDD</vt:lpstr>
      <vt:lpstr>Refactoring Benefits</vt:lpstr>
      <vt:lpstr>Refactoring Risks</vt:lpstr>
      <vt:lpstr>It brings us to Technical Debt</vt:lpstr>
      <vt:lpstr>Technical Debt is the Accumulation of Internal Problems in Project Codebase</vt:lpstr>
      <vt:lpstr>PowerPoint Presentation</vt:lpstr>
      <vt:lpstr>Interest on Technical Debt Accrues over Time</vt:lpstr>
      <vt:lpstr>Make Technical Debt Visible</vt:lpstr>
      <vt:lpstr>PowerPoint Presentation</vt:lpstr>
      <vt:lpstr>PowerPoint Presentation</vt:lpstr>
      <vt:lpstr>The Y2K bug is an example of architectural technical debt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4530/5500 Fundamentals/Foundations of Software Engineering</dc:title>
  <dc:creator>Adeel A. Bhutta</dc:creator>
  <cp:lastModifiedBy>Bhutta, Adeel</cp:lastModifiedBy>
  <cp:revision>24</cp:revision>
  <dcterms:modified xsi:type="dcterms:W3CDTF">2022-11-09T00:33:20Z</dcterms:modified>
</cp:coreProperties>
</file>